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57"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957" autoAdjust="0"/>
  </p:normalViewPr>
  <p:slideViewPr>
    <p:cSldViewPr snapToGrid="0">
      <p:cViewPr varScale="1">
        <p:scale>
          <a:sx n="65" d="100"/>
          <a:sy n="65" d="100"/>
        </p:scale>
        <p:origin x="85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18"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719"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6DD19-A04A-4EB5-BB62-59BD1086DA2B}" type="datetimeFigureOut">
              <a:rPr lang="en-US" smtClean="0"/>
              <a:t>7/20/2023</a:t>
            </a:fld>
            <a:endParaRPr lang="en-US"/>
          </a:p>
        </p:txBody>
      </p:sp>
      <p:sp>
        <p:nvSpPr>
          <p:cNvPr id="1048720"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721"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2"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23"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22163-EE2A-40D7-BFB2-5D84041FAB98}"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D22163-EE2A-40D7-BFB2-5D84041FAB98}" type="slidenum">
              <a:rPr lang="en-US" smtClean="0"/>
              <a:t>1</a:t>
            </a:fld>
            <a:endParaRPr lang="en-US"/>
          </a:p>
        </p:txBody>
      </p:sp>
    </p:spTree>
    <p:extLst>
      <p:ext uri="{BB962C8B-B14F-4D97-AF65-F5344CB8AC3E}">
        <p14:creationId xmlns:p14="http://schemas.microsoft.com/office/powerpoint/2010/main" val="313567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lide Image Placeholder 1"/>
          <p:cNvSpPr>
            <a:spLocks noGrp="1" noRot="1" noChangeAspect="1"/>
          </p:cNvSpPr>
          <p:nvPr>
            <p:ph type="sldImg"/>
          </p:nvPr>
        </p:nvSpPr>
        <p:spPr/>
      </p:sp>
      <p:sp>
        <p:nvSpPr>
          <p:cNvPr id="1048599" name="Notes Placeholder 2"/>
          <p:cNvSpPr>
            <a:spLocks noGrp="1"/>
          </p:cNvSpPr>
          <p:nvPr>
            <p:ph type="body" idx="1"/>
          </p:nvPr>
        </p:nvSpPr>
        <p:spPr/>
        <p:txBody>
          <a:bodyPr/>
          <a:lstStyle/>
          <a:p>
            <a:r>
              <a:rPr lang="en-US" dirty="0"/>
              <a:t>Disasters are inevitable events that result in massive effects, including deaths, destruction of property, disruption of livelihoods, disease outbreaks, and long-term mental health issues. Amidst disasters like earthquakes, hurricanes, and floods, vulnerable people are hardest hit by the subsequent effects. An example of vulnerable people is people with chronic conditions like diabetes. According to Andrade et al. (2020), people with chronic diseases like diabetes are susceptible during a disaster, considering the effects of disasters on healthcare infrastructure, quality of life, and livelihoods. Bell et al. (2019) state that disasters like earthquakes can significantly affect people with diabetes by interrupting healthcare services, disrupting, destroying, or preventing access to health infrastructure, increasing the risk of death due to injuries, exacerbating mental health conditions, and destroying livelihoods and forcing relocations.  Without effective disaster preparedness and response interventions, chronic care patients are susceptible to a high risk of death, injuries, and exacerbated complications due to delays in access to quality care. Therefore, it is essential to note that disaster preparedness can alleviate the population's vulnerability to these adverse outcomes. 
</a:t>
            </a:r>
          </a:p>
        </p:txBody>
      </p:sp>
      <p:sp>
        <p:nvSpPr>
          <p:cNvPr id="1048600" name="Slide Number Placeholder 3"/>
          <p:cNvSpPr>
            <a:spLocks noGrp="1"/>
          </p:cNvSpPr>
          <p:nvPr>
            <p:ph type="sldNum" sz="quarter" idx="5"/>
          </p:nvPr>
        </p:nvSpPr>
        <p:spPr/>
        <p:txBody>
          <a:bodyPr/>
          <a:lstStyle/>
          <a:p>
            <a:fld id="{25D22163-EE2A-40D7-BFB2-5D84041FAB98}"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Slide Image Placeholder 1"/>
          <p:cNvSpPr>
            <a:spLocks noGrp="1" noRot="1" noChangeAspect="1"/>
          </p:cNvSpPr>
          <p:nvPr>
            <p:ph type="sldImg"/>
          </p:nvPr>
        </p:nvSpPr>
        <p:spPr/>
      </p:sp>
      <p:sp>
        <p:nvSpPr>
          <p:cNvPr id="1048604" name="Notes Placeholder 2"/>
          <p:cNvSpPr>
            <a:spLocks noGrp="1"/>
          </p:cNvSpPr>
          <p:nvPr>
            <p:ph type="body" idx="1"/>
          </p:nvPr>
        </p:nvSpPr>
        <p:spPr/>
        <p:txBody>
          <a:bodyPr/>
          <a:lstStyle/>
          <a:p>
            <a:r>
              <a:rPr lang="en-US" dirty="0"/>
              <a:t>Lessons from past disasters like Hurricane Maria in Puerto Rico establish the need for proper and collaborative disaster preparedness plans. According to Andrade et al. (2022), telecommunications outages, transportation problems, interruptions in prescription medication and oxygen supply chains, and damaged medical facilities are the primary adverse effects of disasters. Further, the case study of Hurricane Maria revealed discrepancies in the current guidelines for disaster preparedness and response. In this case, they cannot adequately alleviate or address the cascading effects of disasters. Therefore, the proposed disaster preparedness plan includes the following elements: a community vulnerability assessment to identify areas of weaknesses and strengths, a communication plan to ensure a constant and timely flow of information during a disaster, an evacuation plan for victims, an accessible resource database, opportunities for exercising through drills to establish the level of preparedness and assembling necessary emergency supplies. Further, community education initiatives are essential in enlightening community members about imminent disasters, improving personal preparedness, and enhancing community resilience (Torani et al., 2019). Finally, frontline healthcare professionals require adequate training and psychosocial support to enhance their capacity to respond to disasters. Staff training interventions should seek to enhance professionalism and equip healthcare professionals with the skills and competencies needed to provide culturally responsive and linguistically appropriate care during disasters. 
</a:t>
            </a:r>
          </a:p>
        </p:txBody>
      </p:sp>
      <p:sp>
        <p:nvSpPr>
          <p:cNvPr id="1048605" name="Slide Number Placeholder 3"/>
          <p:cNvSpPr>
            <a:spLocks noGrp="1"/>
          </p:cNvSpPr>
          <p:nvPr>
            <p:ph type="sldNum" sz="quarter" idx="5"/>
          </p:nvPr>
        </p:nvSpPr>
        <p:spPr/>
        <p:txBody>
          <a:bodyPr/>
          <a:lstStyle/>
          <a:p>
            <a:fld id="{25D22163-EE2A-40D7-BFB2-5D84041FAB98}"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Slide Image Placeholder 1"/>
          <p:cNvSpPr>
            <a:spLocks noGrp="1" noRot="1" noChangeAspect="1"/>
          </p:cNvSpPr>
          <p:nvPr>
            <p:ph type="sldImg"/>
          </p:nvPr>
        </p:nvSpPr>
        <p:spPr/>
      </p:sp>
      <p:sp>
        <p:nvSpPr>
          <p:cNvPr id="1048620" name="Notes Placeholder 2"/>
          <p:cNvSpPr>
            <a:spLocks noGrp="1"/>
          </p:cNvSpPr>
          <p:nvPr>
            <p:ph type="body" idx="1"/>
          </p:nvPr>
        </p:nvSpPr>
        <p:spPr/>
        <p:txBody>
          <a:bodyPr/>
          <a:lstStyle/>
          <a:p>
            <a:r>
              <a:rPr lang="en-US" dirty="0"/>
              <a:t>Adequate personnel and material resources can improve community preparedness and resilience during disasters. Firstly, the demand for proper staffing and qualified healthcare professionals, such as nurses, pharmacists, and nurse assistants, is inevitable, considering the need for ready medical support. People with chronic conditions require access to regular care interventions, medical supplies, and healthcare professionals (Andrade et al., 2022). Therefore, the personnel resource needs include qualified and available healthcare professionals, mental healthcare providers, community health nurses, and social workers. Also, communication specialists can play a significant role in updating the community about the disaster, victim tracing programs, evacuation plans, and other approaches for alleviating the adverse effects. Besides personnel resources, people with diabetes require consistent access to emergency medical equipment and supplies, including insulin pumps, syringes, medications, and self-monitoring equipment. Further, they require adequate food and water supplies and assistive technologies, such as blood glucose monitors, ketone monitors, and injection pens. Finally, adequate space and facilities are essential for aiding recovery and providing temporary settlement for disaster victims. 
</a:t>
            </a:r>
          </a:p>
        </p:txBody>
      </p:sp>
      <p:sp>
        <p:nvSpPr>
          <p:cNvPr id="1048621" name="Slide Number Placeholder 3"/>
          <p:cNvSpPr>
            <a:spLocks noGrp="1"/>
          </p:cNvSpPr>
          <p:nvPr>
            <p:ph type="sldNum" sz="quarter" idx="5"/>
          </p:nvPr>
        </p:nvSpPr>
        <p:spPr/>
        <p:txBody>
          <a:bodyPr/>
          <a:lstStyle/>
          <a:p>
            <a:fld id="{25D22163-EE2A-40D7-BFB2-5D84041FAB98}"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9" name="Slide Image Placeholder 1"/>
          <p:cNvSpPr>
            <a:spLocks noGrp="1" noRot="1" noChangeAspect="1"/>
          </p:cNvSpPr>
          <p:nvPr>
            <p:ph type="sldImg"/>
          </p:nvPr>
        </p:nvSpPr>
        <p:spPr/>
      </p:sp>
      <p:sp>
        <p:nvSpPr>
          <p:cNvPr id="1048630" name="Notes Placeholder 2"/>
          <p:cNvSpPr>
            <a:spLocks noGrp="1"/>
          </p:cNvSpPr>
          <p:nvPr>
            <p:ph type="body" idx="1"/>
          </p:nvPr>
        </p:nvSpPr>
        <p:spPr/>
        <p:txBody>
          <a:bodyPr/>
          <a:lstStyle/>
          <a:p>
            <a:r>
              <a:rPr lang="en-US" dirty="0"/>
              <a:t>Although disasters expose healthcare professionals to unprecedented challenges, including increased workload, burnout, and psychological distress, they must act per ethical and professional standards that guide their practices. According to Haddad &amp; Geiger (2022), nursing ethical considerations are essential since they allow healthcare professionals to make ethical judgments and decisions while observing inherent laws that govern them. Amidst disasters, the American Nursing Association (ANA) standards can inform practices by requiring healthcare professionals to show compassion and respect for inherent dignity, work collaboratively with other healthcare professionals, patients, and communities, advocate for population health, and integrate the principle of social justice in health and health policies. Further, these standards underpin the need for providing culturally responsive and linguistically appropriate services. According to Ogie et al. (2018), it is possible to provide culturally responsive and linguistically appropriate services during a disaster by tailoring messages consistent with language diversity, employing technological interventions for translating messages, hiring interpreters, and understanding cultural values that can impact people's perceptions of disasters and preparedness interventions. Providing culturally responsive and linguistically appropriate services can enhance people's involvement in disaster preparedness plans and community resilience. 
</a:t>
            </a:r>
          </a:p>
        </p:txBody>
      </p:sp>
      <p:sp>
        <p:nvSpPr>
          <p:cNvPr id="1048631" name="Slide Number Placeholder 3"/>
          <p:cNvSpPr>
            <a:spLocks noGrp="1"/>
          </p:cNvSpPr>
          <p:nvPr>
            <p:ph type="sldNum" sz="quarter" idx="5"/>
          </p:nvPr>
        </p:nvSpPr>
        <p:spPr/>
        <p:txBody>
          <a:bodyPr/>
          <a:lstStyle/>
          <a:p>
            <a:fld id="{25D22163-EE2A-40D7-BFB2-5D84041FAB98}"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Slide Image Placeholder 1"/>
          <p:cNvSpPr>
            <a:spLocks noGrp="1" noRot="1" noChangeAspect="1"/>
          </p:cNvSpPr>
          <p:nvPr>
            <p:ph type="sldImg"/>
          </p:nvPr>
        </p:nvSpPr>
        <p:spPr/>
      </p:sp>
      <p:sp>
        <p:nvSpPr>
          <p:cNvPr id="1048635" name="Notes Placeholder 2"/>
          <p:cNvSpPr>
            <a:spLocks noGrp="1"/>
          </p:cNvSpPr>
          <p:nvPr>
            <p:ph type="body" idx="1"/>
          </p:nvPr>
        </p:nvSpPr>
        <p:spPr/>
        <p:txBody>
          <a:bodyPr/>
          <a:lstStyle/>
          <a:p>
            <a:r>
              <a:rPr lang="en-US" dirty="0"/>
              <a:t>Disaster preparedness is a long-term initiative that establishes interventions for addressing community vulnerability and improving community resilience during disasters. Therefore, it is an anticipative endeavor that requires contributions from multiple stakeholders. According to Shah et al. (2022), coordinated and integrated interventions can provide relief and rehabilitation to disaster victims. In this case, an interagency collaboration should entail partnerships between government agencies, businesses, non-profit organizations, philanthropists, community organizations, and the public. In the United States, an ideal interagency collaboration should include all-concerted efforts by frontline stakeholders, including emergency medical services (EMS), the Federal Emergency Management Authority (FEMA), professional groups, and community members. Emergency Medical Services agencies (EMS) bridge the gaps between health systems and people exposed to disasters by responding to emergencies, collaborating with the public, and providing emergency medical care (Beyramijam et al., 2021). Adopting an interagency approach to disaster preparedness and response has multiple benefits, including establishing short-and-long-term partnerships, enhancing resource mobilization and utilization, increasing transparency and responsibility, and strengthening accountability (Shah et al., 2022). Therefore, it provides a strong incentive for preparing and responding to disasters. 
</a:t>
            </a:r>
          </a:p>
        </p:txBody>
      </p:sp>
      <p:sp>
        <p:nvSpPr>
          <p:cNvPr id="1048636" name="Slide Number Placeholder 3"/>
          <p:cNvSpPr>
            <a:spLocks noGrp="1"/>
          </p:cNvSpPr>
          <p:nvPr>
            <p:ph type="sldNum" sz="quarter" idx="5"/>
          </p:nvPr>
        </p:nvSpPr>
        <p:spPr/>
        <p:txBody>
          <a:bodyPr/>
          <a:lstStyle/>
          <a:p>
            <a:fld id="{25D22163-EE2A-40D7-BFB2-5D84041FAB98}"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Slide Image Placeholder 1"/>
          <p:cNvSpPr>
            <a:spLocks noGrp="1" noRot="1" noChangeAspect="1"/>
          </p:cNvSpPr>
          <p:nvPr>
            <p:ph type="sldImg"/>
          </p:nvPr>
        </p:nvSpPr>
        <p:spPr/>
      </p:sp>
      <p:sp>
        <p:nvSpPr>
          <p:cNvPr id="1048640" name="Notes Placeholder 2"/>
          <p:cNvSpPr>
            <a:spLocks noGrp="1"/>
          </p:cNvSpPr>
          <p:nvPr>
            <p:ph type="body" idx="1"/>
          </p:nvPr>
        </p:nvSpPr>
        <p:spPr/>
        <p:txBody>
          <a:bodyPr/>
          <a:lstStyle/>
          <a:p>
            <a:r>
              <a:rPr lang="en-US" dirty="0"/>
              <a:t>International, national, and local guidelines can inform disaster relief activities by establishing frameworks and models for disaster preparedness and response. The current guidelines for relief activities include international and national laws and frameworks by reputable organizations. For example, the World Health Organization (WHO) provides a health emergency and disaster risk management framework. This framework includes establishing policies, strategies, and legislation; planning and coordinating activities; aligning human and financial resources; information and knowledge management; risk communication,  health infrastructure, and logistics; and monitoring/evaluation (World Health Organization, 2019). On the other hand, the Federal Emergency Management Agency (FEMA) coordinates emergency preparedness and response activities in the United States. Also, FEMA establishes a National Response Framework that provides expectations about the role of different levels of government and non-governmental agencies (NGEs) during a disaster (Sledge &amp; Thomas, 2019). The international health regulations (IHR) establish rules for countries to follow during disasters like disease outbreaks, including detective, assessment, reporting, and responsive strategies (Centers for Disease Control and Prevention, 2019).  Landmark laws like the Americans with Disabilities Act (ADA) require policymakers to adopt non-discriminatory strategies when responding to disasters. These regulatory requirements have significant implications for disaster preparedness and response interventions. For example, non-compliance to these international and national guidelines can lead to ethical and legal consequences for healthcare professionals, resulting in fragmented disaster preparedness plans and limiting the involvement of the public, including people with disability, in disaster preparedness plans. 
</a:t>
            </a:r>
          </a:p>
        </p:txBody>
      </p:sp>
      <p:sp>
        <p:nvSpPr>
          <p:cNvPr id="1048641" name="Slide Number Placeholder 3"/>
          <p:cNvSpPr>
            <a:spLocks noGrp="1"/>
          </p:cNvSpPr>
          <p:nvPr>
            <p:ph type="sldNum" sz="quarter" idx="5"/>
          </p:nvPr>
        </p:nvSpPr>
        <p:spPr/>
        <p:txBody>
          <a:bodyPr/>
          <a:lstStyle/>
          <a:p>
            <a:fld id="{25D22163-EE2A-40D7-BFB2-5D84041FAB98}"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1" name="Group 6"/>
          <p:cNvGrpSpPr/>
          <p:nvPr/>
        </p:nvGrpSpPr>
        <p:grpSpPr>
          <a:xfrm>
            <a:off x="-16934" y="0"/>
            <a:ext cx="12231160" cy="6856214"/>
            <a:chOff x="-16934" y="0"/>
            <a:chExt cx="12231160" cy="6856214"/>
          </a:xfrm>
        </p:grpSpPr>
        <p:pic>
          <p:nvPicPr>
            <p:cNvPr id="2097155" name="Picture 15" descr="HD-PanelTitleR1.png"/>
            <p:cNvPicPr>
              <a:picLocks noChangeAspect="1"/>
            </p:cNvPicPr>
            <p:nvPr/>
          </p:nvPicPr>
          <p:blipFill>
            <a:blip r:embed="rId2"/>
            <a:stretch>
              <a:fillRect/>
            </a:stretch>
          </p:blipFill>
          <p:spPr>
            <a:xfrm>
              <a:off x="0" y="0"/>
              <a:ext cx="12188825" cy="6856214"/>
            </a:xfrm>
            <a:prstGeom prst="rect">
              <a:avLst/>
            </a:prstGeom>
          </p:spPr>
        </p:pic>
        <p:sp>
          <p:nvSpPr>
            <p:cNvPr id="1048582"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2097156" name="Picture 16" descr="HDRibbonTitle-UniformTrim.png"/>
            <p:cNvPicPr>
              <a:picLocks noChangeAspect="1"/>
            </p:cNvPicPr>
            <p:nvPr/>
          </p:nvPicPr>
          <p:blipFill rotWithShape="1">
            <a:blip r:embed="rId3"/>
            <a:srcRect/>
            <a:stretch>
              <a:fillRect/>
            </a:stretch>
          </p:blipFill>
          <p:spPr>
            <a:xfrm>
              <a:off x="-16934" y="3147609"/>
              <a:ext cx="2478024" cy="612648"/>
            </a:xfrm>
            <a:prstGeom prst="rect">
              <a:avLst/>
            </a:prstGeom>
          </p:spPr>
        </p:pic>
        <p:pic>
          <p:nvPicPr>
            <p:cNvPr id="2097157" name="Picture 19" descr="HDRibbonTitle-UniformTrim.png"/>
            <p:cNvPicPr>
              <a:picLocks noChangeAspect="1"/>
            </p:cNvPicPr>
            <p:nvPr/>
          </p:nvPicPr>
          <p:blipFill rotWithShape="1">
            <a:blip r:embed="rId3"/>
            <a:srcRect/>
            <a:stretch>
              <a:fillRect/>
            </a:stretch>
          </p:blipFill>
          <p:spPr>
            <a:xfrm>
              <a:off x="9736202" y="3147609"/>
              <a:ext cx="2478024" cy="612648"/>
            </a:xfrm>
            <a:prstGeom prst="rect">
              <a:avLst/>
            </a:prstGeom>
          </p:spPr>
        </p:pic>
      </p:grpSp>
      <p:sp>
        <p:nvSpPr>
          <p:cNvPr id="1048583"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1048584"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48585" name="Date Placeholder 3"/>
          <p:cNvSpPr>
            <a:spLocks noGrp="1"/>
          </p:cNvSpPr>
          <p:nvPr>
            <p:ph type="dt" sz="half" idx="10"/>
          </p:nvPr>
        </p:nvSpPr>
        <p:spPr>
          <a:xfrm>
            <a:off x="7983232" y="5037663"/>
            <a:ext cx="897467" cy="279400"/>
          </a:xfrm>
        </p:spPr>
        <p:txBody>
          <a:bodyPr/>
          <a:lstStyle/>
          <a:p>
            <a:fld id="{EB5BB98A-B756-4441-A6A7-18765775294A}" type="datetimeFigureOut">
              <a:rPr lang="en-US" smtClean="0"/>
              <a:t>7/20/2023</a:t>
            </a:fld>
            <a:endParaRPr lang="en-US"/>
          </a:p>
        </p:txBody>
      </p:sp>
      <p:sp>
        <p:nvSpPr>
          <p:cNvPr id="1048586" name="Footer Placeholder 4"/>
          <p:cNvSpPr>
            <a:spLocks noGrp="1"/>
          </p:cNvSpPr>
          <p:nvPr>
            <p:ph type="ftr" sz="quarter" idx="11"/>
          </p:nvPr>
        </p:nvSpPr>
        <p:spPr>
          <a:xfrm>
            <a:off x="2692397" y="5037663"/>
            <a:ext cx="5214635" cy="279400"/>
          </a:xfrm>
        </p:spPr>
        <p:txBody>
          <a:bodyPr/>
          <a:lstStyle/>
          <a:p>
            <a:endParaRPr lang="en-US"/>
          </a:p>
        </p:txBody>
      </p:sp>
      <p:sp>
        <p:nvSpPr>
          <p:cNvPr id="1048587" name="Slide Number Placeholder 5"/>
          <p:cNvSpPr>
            <a:spLocks noGrp="1"/>
          </p:cNvSpPr>
          <p:nvPr>
            <p:ph type="sldNum" sz="quarter" idx="12"/>
          </p:nvPr>
        </p:nvSpPr>
        <p:spPr>
          <a:xfrm>
            <a:off x="8956900" y="5037663"/>
            <a:ext cx="551167" cy="279400"/>
          </a:xfrm>
        </p:spPr>
        <p:txBody>
          <a:bodyPr/>
          <a:lstStyle/>
          <a:p>
            <a:fld id="{559D3158-FBEB-4E77-A71E-6EF71F140828}" type="slidenum">
              <a:rPr lang="en-US" smtClean="0"/>
              <a:t>‹#›</a:t>
            </a:fld>
            <a:endParaRPr lang="en-US"/>
          </a:p>
        </p:txBody>
      </p:sp>
      <p:cxnSp>
        <p:nvCxnSpPr>
          <p:cNvPr id="3145728" name="Straight Connector 14"/>
          <p:cNvCxnSpPr>
            <a:cxnSpLocks/>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1048693"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1048694"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95"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6" name="Date Placeholder 4"/>
          <p:cNvSpPr>
            <a:spLocks noGrp="1"/>
          </p:cNvSpPr>
          <p:nvPr>
            <p:ph type="dt" sz="half" idx="10"/>
          </p:nvPr>
        </p:nvSpPr>
        <p:spPr/>
        <p:txBody>
          <a:bodyPr/>
          <a:lstStyle/>
          <a:p>
            <a:fld id="{EB5BB98A-B756-4441-A6A7-18765775294A}" type="datetimeFigureOut">
              <a:rPr lang="en-US" smtClean="0"/>
              <a:t>7/20/2023</a:t>
            </a:fld>
            <a:endParaRPr lang="en-US"/>
          </a:p>
        </p:txBody>
      </p:sp>
      <p:sp>
        <p:nvSpPr>
          <p:cNvPr id="1048697" name="Footer Placeholder 5"/>
          <p:cNvSpPr>
            <a:spLocks noGrp="1"/>
          </p:cNvSpPr>
          <p:nvPr>
            <p:ph type="ftr" sz="quarter" idx="11"/>
          </p:nvPr>
        </p:nvSpPr>
        <p:spPr/>
        <p:txBody>
          <a:bodyPr/>
          <a:lstStyle/>
          <a:p>
            <a:endParaRPr lang="en-US"/>
          </a:p>
        </p:txBody>
      </p:sp>
      <p:sp>
        <p:nvSpPr>
          <p:cNvPr id="1048698" name="Slide Number Placeholder 6"/>
          <p:cNvSpPr>
            <a:spLocks noGrp="1"/>
          </p:cNvSpPr>
          <p:nvPr>
            <p:ph type="sldNum" sz="quarter" idx="12"/>
          </p:nvPr>
        </p:nvSpPr>
        <p:spPr/>
        <p:txBody>
          <a:bodyPr/>
          <a:lstStyle/>
          <a:p>
            <a:fld id="{559D3158-FBEB-4E77-A71E-6EF71F1408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1048655"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1048656"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7" name="Date Placeholder 3"/>
          <p:cNvSpPr>
            <a:spLocks noGrp="1"/>
          </p:cNvSpPr>
          <p:nvPr>
            <p:ph type="dt" sz="half" idx="10"/>
          </p:nvPr>
        </p:nvSpPr>
        <p:spPr/>
        <p:txBody>
          <a:bodyPr/>
          <a:lstStyle/>
          <a:p>
            <a:fld id="{EB5BB98A-B756-4441-A6A7-18765775294A}" type="datetimeFigureOut">
              <a:rPr lang="en-US" smtClean="0"/>
              <a:t>7/20/2023</a:t>
            </a:fld>
            <a:endParaRPr lang="en-US"/>
          </a:p>
        </p:txBody>
      </p:sp>
      <p:sp>
        <p:nvSpPr>
          <p:cNvPr id="1048658" name="Footer Placeholder 4"/>
          <p:cNvSpPr>
            <a:spLocks noGrp="1"/>
          </p:cNvSpPr>
          <p:nvPr>
            <p:ph type="ftr" sz="quarter" idx="11"/>
          </p:nvPr>
        </p:nvSpPr>
        <p:spPr/>
        <p:txBody>
          <a:bodyPr/>
          <a:lstStyle/>
          <a:p>
            <a:endParaRPr lang="en-US"/>
          </a:p>
        </p:txBody>
      </p:sp>
      <p:sp>
        <p:nvSpPr>
          <p:cNvPr id="1048659" name="Slide Number Placeholder 5"/>
          <p:cNvSpPr>
            <a:spLocks noGrp="1"/>
          </p:cNvSpPr>
          <p:nvPr>
            <p:ph type="sldNum" sz="quarter" idx="12"/>
          </p:nvPr>
        </p:nvSpPr>
        <p:spPr/>
        <p:txBody>
          <a:bodyPr/>
          <a:lstStyle/>
          <a:p>
            <a:fld id="{559D3158-FBEB-4E77-A71E-6EF71F140828}" type="slidenum">
              <a:rPr lang="en-US" smtClean="0"/>
              <a:t>‹#›</a:t>
            </a:fld>
            <a:endParaRPr lang="en-US"/>
          </a:p>
        </p:txBody>
      </p:sp>
      <p:cxnSp>
        <p:nvCxnSpPr>
          <p:cNvPr id="3145733" name="Straight Connector 14"/>
          <p:cNvCxnSpPr>
            <a:cxnSpLocks/>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048685"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48686"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lvl2pPr>
            <a:lvl3pPr marL="914400" indent="0">
              <a:buFontTx/>
              <a:buNone/>
            </a:lvl3pPr>
            <a:lvl4pPr marL="1371600" indent="0">
              <a:buFontTx/>
              <a:buNone/>
            </a:lvl4pPr>
            <a:lvl5pPr marL="1828800" indent="0">
              <a:buFontTx/>
              <a:buNone/>
            </a:lvl5pPr>
          </a:lstStyle>
          <a:p>
            <a:pPr lvl="0"/>
            <a:r>
              <a:rPr lang="en-US"/>
              <a:t>Click to edit Master text styles</a:t>
            </a:r>
          </a:p>
        </p:txBody>
      </p:sp>
      <p:sp>
        <p:nvSpPr>
          <p:cNvPr id="1048687"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88" name="Date Placeholder 3"/>
          <p:cNvSpPr>
            <a:spLocks noGrp="1"/>
          </p:cNvSpPr>
          <p:nvPr>
            <p:ph type="dt" sz="half" idx="10"/>
          </p:nvPr>
        </p:nvSpPr>
        <p:spPr/>
        <p:txBody>
          <a:bodyPr/>
          <a:lstStyle/>
          <a:p>
            <a:fld id="{EB5BB98A-B756-4441-A6A7-18765775294A}" type="datetimeFigureOut">
              <a:rPr lang="en-US" smtClean="0"/>
              <a:t>7/20/2023</a:t>
            </a:fld>
            <a:endParaRPr lang="en-US"/>
          </a:p>
        </p:txBody>
      </p:sp>
      <p:sp>
        <p:nvSpPr>
          <p:cNvPr id="1048689" name="Footer Placeholder 4"/>
          <p:cNvSpPr>
            <a:spLocks noGrp="1"/>
          </p:cNvSpPr>
          <p:nvPr>
            <p:ph type="ftr" sz="quarter" idx="11"/>
          </p:nvPr>
        </p:nvSpPr>
        <p:spPr/>
        <p:txBody>
          <a:bodyPr/>
          <a:lstStyle/>
          <a:p>
            <a:endParaRPr lang="en-US"/>
          </a:p>
        </p:txBody>
      </p:sp>
      <p:sp>
        <p:nvSpPr>
          <p:cNvPr id="1048690" name="Slide Number Placeholder 5"/>
          <p:cNvSpPr>
            <a:spLocks noGrp="1"/>
          </p:cNvSpPr>
          <p:nvPr>
            <p:ph type="sldNum" sz="quarter" idx="12"/>
          </p:nvPr>
        </p:nvSpPr>
        <p:spPr/>
        <p:txBody>
          <a:bodyPr/>
          <a:lstStyle/>
          <a:p>
            <a:fld id="{559D3158-FBEB-4E77-A71E-6EF71F140828}" type="slidenum">
              <a:rPr lang="en-US" smtClean="0"/>
              <a:t>‹#›</a:t>
            </a:fld>
            <a:endParaRPr lang="en-US"/>
          </a:p>
        </p:txBody>
      </p:sp>
      <p:sp>
        <p:nvSpPr>
          <p:cNvPr id="1048691"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692"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37" name="Straight Connector 18"/>
          <p:cNvCxnSpPr>
            <a:cxnSpLocks/>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1048650"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1048651"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52" name="Date Placeholder 3"/>
          <p:cNvSpPr>
            <a:spLocks noGrp="1"/>
          </p:cNvSpPr>
          <p:nvPr>
            <p:ph type="dt" sz="half" idx="10"/>
          </p:nvPr>
        </p:nvSpPr>
        <p:spPr/>
        <p:txBody>
          <a:bodyPr/>
          <a:lstStyle/>
          <a:p>
            <a:fld id="{EB5BB98A-B756-4441-A6A7-18765775294A}" type="datetimeFigureOut">
              <a:rPr lang="en-US" smtClean="0"/>
              <a:t>7/20/2023</a:t>
            </a:fld>
            <a:endParaRPr lang="en-US"/>
          </a:p>
        </p:txBody>
      </p:sp>
      <p:sp>
        <p:nvSpPr>
          <p:cNvPr id="1048653" name="Footer Placeholder 4"/>
          <p:cNvSpPr>
            <a:spLocks noGrp="1"/>
          </p:cNvSpPr>
          <p:nvPr>
            <p:ph type="ftr" sz="quarter" idx="11"/>
          </p:nvPr>
        </p:nvSpPr>
        <p:spPr/>
        <p:txBody>
          <a:bodyPr/>
          <a:lstStyle/>
          <a:p>
            <a:endParaRPr lang="en-US"/>
          </a:p>
        </p:txBody>
      </p:sp>
      <p:sp>
        <p:nvSpPr>
          <p:cNvPr id="1048654" name="Slide Number Placeholder 5"/>
          <p:cNvSpPr>
            <a:spLocks noGrp="1"/>
          </p:cNvSpPr>
          <p:nvPr>
            <p:ph type="sldNum" sz="quarter" idx="12"/>
          </p:nvPr>
        </p:nvSpPr>
        <p:spPr/>
        <p:txBody>
          <a:bodyPr/>
          <a:lstStyle/>
          <a:p>
            <a:fld id="{559D3158-FBEB-4E77-A71E-6EF71F14082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048699"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48700"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01"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02" name="Date Placeholder 3"/>
          <p:cNvSpPr>
            <a:spLocks noGrp="1"/>
          </p:cNvSpPr>
          <p:nvPr>
            <p:ph type="dt" sz="half" idx="10"/>
          </p:nvPr>
        </p:nvSpPr>
        <p:spPr/>
        <p:txBody>
          <a:bodyPr/>
          <a:lstStyle/>
          <a:p>
            <a:fld id="{EB5BB98A-B756-4441-A6A7-18765775294A}" type="datetimeFigureOut">
              <a:rPr lang="en-US" smtClean="0"/>
              <a:t>7/20/2023</a:t>
            </a:fld>
            <a:endParaRPr lang="en-US"/>
          </a:p>
        </p:txBody>
      </p:sp>
      <p:sp>
        <p:nvSpPr>
          <p:cNvPr id="1048703" name="Footer Placeholder 4"/>
          <p:cNvSpPr>
            <a:spLocks noGrp="1"/>
          </p:cNvSpPr>
          <p:nvPr>
            <p:ph type="ftr" sz="quarter" idx="11"/>
          </p:nvPr>
        </p:nvSpPr>
        <p:spPr/>
        <p:txBody>
          <a:bodyPr/>
          <a:lstStyle/>
          <a:p>
            <a:endParaRPr lang="en-US"/>
          </a:p>
        </p:txBody>
      </p:sp>
      <p:sp>
        <p:nvSpPr>
          <p:cNvPr id="1048704" name="Slide Number Placeholder 5"/>
          <p:cNvSpPr>
            <a:spLocks noGrp="1"/>
          </p:cNvSpPr>
          <p:nvPr>
            <p:ph type="sldNum" sz="quarter" idx="12"/>
          </p:nvPr>
        </p:nvSpPr>
        <p:spPr/>
        <p:txBody>
          <a:bodyPr/>
          <a:lstStyle/>
          <a:p>
            <a:fld id="{559D3158-FBEB-4E77-A71E-6EF71F140828}" type="slidenum">
              <a:rPr lang="en-US" smtClean="0"/>
              <a:t>‹#›</a:t>
            </a:fld>
            <a:endParaRPr lang="en-US"/>
          </a:p>
        </p:txBody>
      </p:sp>
      <p:sp>
        <p:nvSpPr>
          <p:cNvPr id="1048705"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048706"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3145738" name="Straight Connector 25"/>
          <p:cNvCxnSpPr>
            <a:cxnSpLocks/>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1048666"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48667"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68"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69" name="Date Placeholder 3"/>
          <p:cNvSpPr>
            <a:spLocks noGrp="1"/>
          </p:cNvSpPr>
          <p:nvPr>
            <p:ph type="dt" sz="half" idx="10"/>
          </p:nvPr>
        </p:nvSpPr>
        <p:spPr/>
        <p:txBody>
          <a:bodyPr/>
          <a:lstStyle/>
          <a:p>
            <a:fld id="{EB5BB98A-B756-4441-A6A7-18765775294A}" type="datetimeFigureOut">
              <a:rPr lang="en-US" smtClean="0"/>
              <a:t>7/20/2023</a:t>
            </a:fld>
            <a:endParaRPr lang="en-US"/>
          </a:p>
        </p:txBody>
      </p:sp>
      <p:sp>
        <p:nvSpPr>
          <p:cNvPr id="1048670" name="Footer Placeholder 4"/>
          <p:cNvSpPr>
            <a:spLocks noGrp="1"/>
          </p:cNvSpPr>
          <p:nvPr>
            <p:ph type="ftr" sz="quarter" idx="11"/>
          </p:nvPr>
        </p:nvSpPr>
        <p:spPr/>
        <p:txBody>
          <a:bodyPr/>
          <a:lstStyle/>
          <a:p>
            <a:endParaRPr lang="en-US"/>
          </a:p>
        </p:txBody>
      </p:sp>
      <p:sp>
        <p:nvSpPr>
          <p:cNvPr id="1048671" name="Slide Number Placeholder 5"/>
          <p:cNvSpPr>
            <a:spLocks noGrp="1"/>
          </p:cNvSpPr>
          <p:nvPr>
            <p:ph type="sldNum" sz="quarter" idx="12"/>
          </p:nvPr>
        </p:nvSpPr>
        <p:spPr/>
        <p:txBody>
          <a:bodyPr/>
          <a:lstStyle/>
          <a:p>
            <a:fld id="{559D3158-FBEB-4E77-A71E-6EF71F140828}" type="slidenum">
              <a:rPr lang="en-US" smtClean="0"/>
              <a:t>‹#›</a:t>
            </a:fld>
            <a:endParaRPr lang="en-US"/>
          </a:p>
        </p:txBody>
      </p:sp>
      <p:cxnSp>
        <p:nvCxnSpPr>
          <p:cNvPr id="3145734" name="Straight Connector 14"/>
          <p:cNvCxnSpPr>
            <a:cxnSpLocks/>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13" name="Title 1"/>
          <p:cNvSpPr>
            <a:spLocks noGrp="1"/>
          </p:cNvSpPr>
          <p:nvPr>
            <p:ph type="title"/>
          </p:nvPr>
        </p:nvSpPr>
        <p:spPr/>
        <p:txBody>
          <a:bodyPr/>
          <a:lstStyle>
            <a:lvl1pPr algn="ctr"/>
          </a:lstStyle>
          <a:p>
            <a:r>
              <a:rPr lang="en-US"/>
              <a:t>Click to edit Master title style</a:t>
            </a:r>
            <a:endParaRPr lang="en-US" dirty="0"/>
          </a:p>
        </p:txBody>
      </p:sp>
      <p:sp>
        <p:nvSpPr>
          <p:cNvPr id="1048714"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15" name="Date Placeholder 3"/>
          <p:cNvSpPr>
            <a:spLocks noGrp="1"/>
          </p:cNvSpPr>
          <p:nvPr>
            <p:ph type="dt" sz="half" idx="10"/>
          </p:nvPr>
        </p:nvSpPr>
        <p:spPr/>
        <p:txBody>
          <a:bodyPr/>
          <a:lstStyle/>
          <a:p>
            <a:fld id="{EB5BB98A-B756-4441-A6A7-18765775294A}" type="datetimeFigureOut">
              <a:rPr lang="en-US" smtClean="0"/>
              <a:t>7/20/2023</a:t>
            </a:fld>
            <a:endParaRPr lang="en-US"/>
          </a:p>
        </p:txBody>
      </p:sp>
      <p:sp>
        <p:nvSpPr>
          <p:cNvPr id="1048716" name="Footer Placeholder 4"/>
          <p:cNvSpPr>
            <a:spLocks noGrp="1"/>
          </p:cNvSpPr>
          <p:nvPr>
            <p:ph type="ftr" sz="quarter" idx="11"/>
          </p:nvPr>
        </p:nvSpPr>
        <p:spPr/>
        <p:txBody>
          <a:bodyPr/>
          <a:lstStyle/>
          <a:p>
            <a:endParaRPr lang="en-US"/>
          </a:p>
        </p:txBody>
      </p:sp>
      <p:sp>
        <p:nvSpPr>
          <p:cNvPr id="1048717" name="Slide Number Placeholder 5"/>
          <p:cNvSpPr>
            <a:spLocks noGrp="1"/>
          </p:cNvSpPr>
          <p:nvPr>
            <p:ph type="sldNum" sz="quarter" idx="12"/>
          </p:nvPr>
        </p:nvSpPr>
        <p:spPr/>
        <p:txBody>
          <a:bodyPr/>
          <a:lstStyle/>
          <a:p>
            <a:fld id="{559D3158-FBEB-4E77-A71E-6EF71F140828}" type="slidenum">
              <a:rPr lang="en-US" smtClean="0"/>
              <a:t>‹#›</a:t>
            </a:fld>
            <a:endParaRPr lang="en-US"/>
          </a:p>
        </p:txBody>
      </p:sp>
      <p:cxnSp>
        <p:nvCxnSpPr>
          <p:cNvPr id="3145740" name="Straight Connector 13"/>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80"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1048681"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82" name="Date Placeholder 3"/>
          <p:cNvSpPr>
            <a:spLocks noGrp="1"/>
          </p:cNvSpPr>
          <p:nvPr>
            <p:ph type="dt" sz="half" idx="10"/>
          </p:nvPr>
        </p:nvSpPr>
        <p:spPr/>
        <p:txBody>
          <a:bodyPr/>
          <a:lstStyle/>
          <a:p>
            <a:fld id="{EB5BB98A-B756-4441-A6A7-18765775294A}" type="datetimeFigureOut">
              <a:rPr lang="en-US" smtClean="0"/>
              <a:t>7/20/2023</a:t>
            </a:fld>
            <a:endParaRPr lang="en-US"/>
          </a:p>
        </p:txBody>
      </p:sp>
      <p:sp>
        <p:nvSpPr>
          <p:cNvPr id="1048683" name="Footer Placeholder 4"/>
          <p:cNvSpPr>
            <a:spLocks noGrp="1"/>
          </p:cNvSpPr>
          <p:nvPr>
            <p:ph type="ftr" sz="quarter" idx="11"/>
          </p:nvPr>
        </p:nvSpPr>
        <p:spPr/>
        <p:txBody>
          <a:bodyPr/>
          <a:lstStyle/>
          <a:p>
            <a:endParaRPr lang="en-US"/>
          </a:p>
        </p:txBody>
      </p:sp>
      <p:sp>
        <p:nvSpPr>
          <p:cNvPr id="1048684" name="Slide Number Placeholder 5"/>
          <p:cNvSpPr>
            <a:spLocks noGrp="1"/>
          </p:cNvSpPr>
          <p:nvPr>
            <p:ph type="sldNum" sz="quarter" idx="12"/>
          </p:nvPr>
        </p:nvSpPr>
        <p:spPr/>
        <p:txBody>
          <a:bodyPr/>
          <a:lstStyle/>
          <a:p>
            <a:fld id="{559D3158-FBEB-4E77-A71E-6EF71F140828}" type="slidenum">
              <a:rPr lang="en-US" smtClean="0"/>
              <a:t>‹#›</a:t>
            </a:fld>
            <a:endParaRPr lang="en-US"/>
          </a:p>
        </p:txBody>
      </p:sp>
      <p:cxnSp>
        <p:nvCxnSpPr>
          <p:cNvPr id="3145736" name="Straight Connector 13"/>
          <p:cNvCxnSpPr>
            <a:cxnSpLocks/>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3145731" name="Straight Connector 6"/>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622" name="Title 1"/>
          <p:cNvSpPr>
            <a:spLocks noGrp="1"/>
          </p:cNvSpPr>
          <p:nvPr>
            <p:ph type="title"/>
          </p:nvPr>
        </p:nvSpPr>
        <p:spPr/>
        <p:txBody>
          <a:bodyPr/>
          <a:lstStyle/>
          <a:p>
            <a:r>
              <a:rPr lang="en-US"/>
              <a:t>Click to edit Master title style</a:t>
            </a:r>
            <a:endParaRPr lang="en-US" dirty="0"/>
          </a:p>
        </p:txBody>
      </p:sp>
      <p:sp>
        <p:nvSpPr>
          <p:cNvPr id="104862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24" name="Date Placeholder 3"/>
          <p:cNvSpPr>
            <a:spLocks noGrp="1"/>
          </p:cNvSpPr>
          <p:nvPr>
            <p:ph type="dt" sz="half" idx="10"/>
          </p:nvPr>
        </p:nvSpPr>
        <p:spPr/>
        <p:txBody>
          <a:bodyPr/>
          <a:lstStyle/>
          <a:p>
            <a:fld id="{EB5BB98A-B756-4441-A6A7-18765775294A}" type="datetimeFigureOut">
              <a:rPr lang="en-US" smtClean="0"/>
              <a:t>7/20/2023</a:t>
            </a:fld>
            <a:endParaRPr lang="en-US"/>
          </a:p>
        </p:txBody>
      </p:sp>
      <p:sp>
        <p:nvSpPr>
          <p:cNvPr id="1048625" name="Footer Placeholder 4"/>
          <p:cNvSpPr>
            <a:spLocks noGrp="1"/>
          </p:cNvSpPr>
          <p:nvPr>
            <p:ph type="ftr" sz="quarter" idx="11"/>
          </p:nvPr>
        </p:nvSpPr>
        <p:spPr/>
        <p:txBody>
          <a:bodyPr/>
          <a:lstStyle/>
          <a:p>
            <a:endParaRPr lang="en-US"/>
          </a:p>
        </p:txBody>
      </p:sp>
      <p:sp>
        <p:nvSpPr>
          <p:cNvPr id="1048626" name="Slide Number Placeholder 5"/>
          <p:cNvSpPr>
            <a:spLocks noGrp="1"/>
          </p:cNvSpPr>
          <p:nvPr>
            <p:ph type="sldNum" sz="quarter" idx="12"/>
          </p:nvPr>
        </p:nvSpPr>
        <p:spPr/>
        <p:txBody>
          <a:bodyPr/>
          <a:lstStyle/>
          <a:p>
            <a:fld id="{559D3158-FBEB-4E77-A71E-6EF71F1408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7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104867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74" name="Date Placeholder 3"/>
          <p:cNvSpPr>
            <a:spLocks noGrp="1"/>
          </p:cNvSpPr>
          <p:nvPr>
            <p:ph type="dt" sz="half" idx="10"/>
          </p:nvPr>
        </p:nvSpPr>
        <p:spPr/>
        <p:txBody>
          <a:bodyPr/>
          <a:lstStyle/>
          <a:p>
            <a:fld id="{EB5BB98A-B756-4441-A6A7-18765775294A}" type="datetimeFigureOut">
              <a:rPr lang="en-US" smtClean="0"/>
              <a:t>7/20/2023</a:t>
            </a:fld>
            <a:endParaRPr lang="en-US"/>
          </a:p>
        </p:txBody>
      </p:sp>
      <p:sp>
        <p:nvSpPr>
          <p:cNvPr id="1048675" name="Footer Placeholder 4"/>
          <p:cNvSpPr>
            <a:spLocks noGrp="1"/>
          </p:cNvSpPr>
          <p:nvPr>
            <p:ph type="ftr" sz="quarter" idx="11"/>
          </p:nvPr>
        </p:nvSpPr>
        <p:spPr/>
        <p:txBody>
          <a:bodyPr/>
          <a:lstStyle/>
          <a:p>
            <a:endParaRPr lang="en-US"/>
          </a:p>
        </p:txBody>
      </p:sp>
      <p:sp>
        <p:nvSpPr>
          <p:cNvPr id="1048676" name="Slide Number Placeholder 5"/>
          <p:cNvSpPr>
            <a:spLocks noGrp="1"/>
          </p:cNvSpPr>
          <p:nvPr>
            <p:ph type="sldNum" sz="quarter" idx="12"/>
          </p:nvPr>
        </p:nvSpPr>
        <p:spPr/>
        <p:txBody>
          <a:bodyPr/>
          <a:lstStyle/>
          <a:p>
            <a:fld id="{559D3158-FBEB-4E77-A71E-6EF71F140828}" type="slidenum">
              <a:rPr lang="en-US" smtClean="0"/>
              <a:t>‹#›</a:t>
            </a:fld>
            <a:endParaRPr lang="en-US"/>
          </a:p>
        </p:txBody>
      </p:sp>
      <p:cxnSp>
        <p:nvCxnSpPr>
          <p:cNvPr id="3145735" name="Straight Connector 15"/>
          <p:cNvCxnSpPr>
            <a:cxnSpLocks/>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3145729" name="Straight Connector 7"/>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048590" name="Title 1"/>
          <p:cNvSpPr>
            <a:spLocks noGrp="1"/>
          </p:cNvSpPr>
          <p:nvPr>
            <p:ph type="title"/>
          </p:nvPr>
        </p:nvSpPr>
        <p:spPr/>
        <p:txBody>
          <a:bodyPr/>
          <a:lstStyle/>
          <a:p>
            <a:r>
              <a:rPr lang="en-US"/>
              <a:t>Click to edit Master title style</a:t>
            </a:r>
            <a:endParaRPr lang="en-US" dirty="0"/>
          </a:p>
        </p:txBody>
      </p:sp>
      <p:sp>
        <p:nvSpPr>
          <p:cNvPr id="1048591"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92"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93" name="Date Placeholder 4"/>
          <p:cNvSpPr>
            <a:spLocks noGrp="1"/>
          </p:cNvSpPr>
          <p:nvPr>
            <p:ph type="dt" sz="half" idx="10"/>
          </p:nvPr>
        </p:nvSpPr>
        <p:spPr/>
        <p:txBody>
          <a:bodyPr/>
          <a:lstStyle/>
          <a:p>
            <a:fld id="{EB5BB98A-B756-4441-A6A7-18765775294A}" type="datetimeFigureOut">
              <a:rPr lang="en-US" smtClean="0"/>
              <a:t>7/20/2023</a:t>
            </a:fld>
            <a:endParaRPr lang="en-US"/>
          </a:p>
        </p:txBody>
      </p:sp>
      <p:sp>
        <p:nvSpPr>
          <p:cNvPr id="1048594" name="Footer Placeholder 5"/>
          <p:cNvSpPr>
            <a:spLocks noGrp="1"/>
          </p:cNvSpPr>
          <p:nvPr>
            <p:ph type="ftr" sz="quarter" idx="11"/>
          </p:nvPr>
        </p:nvSpPr>
        <p:spPr/>
        <p:txBody>
          <a:bodyPr/>
          <a:lstStyle/>
          <a:p>
            <a:endParaRPr lang="en-US"/>
          </a:p>
        </p:txBody>
      </p:sp>
      <p:sp>
        <p:nvSpPr>
          <p:cNvPr id="1048595" name="Slide Number Placeholder 6"/>
          <p:cNvSpPr>
            <a:spLocks noGrp="1"/>
          </p:cNvSpPr>
          <p:nvPr>
            <p:ph type="sldNum" sz="quarter" idx="12"/>
          </p:nvPr>
        </p:nvSpPr>
        <p:spPr/>
        <p:txBody>
          <a:bodyPr/>
          <a:lstStyle/>
          <a:p>
            <a:fld id="{559D3158-FBEB-4E77-A71E-6EF71F1408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06" name="Title 1"/>
          <p:cNvSpPr>
            <a:spLocks noGrp="1"/>
          </p:cNvSpPr>
          <p:nvPr>
            <p:ph type="title"/>
          </p:nvPr>
        </p:nvSpPr>
        <p:spPr/>
        <p:txBody>
          <a:bodyPr/>
          <a:lstStyle/>
          <a:p>
            <a:r>
              <a:rPr lang="en-US"/>
              <a:t>Click to edit Master title style</a:t>
            </a:r>
            <a:endParaRPr lang="en-US" dirty="0"/>
          </a:p>
        </p:txBody>
      </p:sp>
      <p:sp>
        <p:nvSpPr>
          <p:cNvPr id="1048607"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08"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09"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10"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611" name="Date Placeholder 6"/>
          <p:cNvSpPr>
            <a:spLocks noGrp="1"/>
          </p:cNvSpPr>
          <p:nvPr>
            <p:ph type="dt" sz="half" idx="10"/>
          </p:nvPr>
        </p:nvSpPr>
        <p:spPr/>
        <p:txBody>
          <a:bodyPr/>
          <a:lstStyle/>
          <a:p>
            <a:fld id="{EB5BB98A-B756-4441-A6A7-18765775294A}" type="datetimeFigureOut">
              <a:rPr lang="en-US" smtClean="0"/>
              <a:t>7/20/2023</a:t>
            </a:fld>
            <a:endParaRPr lang="en-US"/>
          </a:p>
        </p:txBody>
      </p:sp>
      <p:sp>
        <p:nvSpPr>
          <p:cNvPr id="1048612" name="Footer Placeholder 7"/>
          <p:cNvSpPr>
            <a:spLocks noGrp="1"/>
          </p:cNvSpPr>
          <p:nvPr>
            <p:ph type="ftr" sz="quarter" idx="11"/>
          </p:nvPr>
        </p:nvSpPr>
        <p:spPr/>
        <p:txBody>
          <a:bodyPr/>
          <a:lstStyle/>
          <a:p>
            <a:endParaRPr lang="en-US"/>
          </a:p>
        </p:txBody>
      </p:sp>
      <p:sp>
        <p:nvSpPr>
          <p:cNvPr id="1048613" name="Slide Number Placeholder 8"/>
          <p:cNvSpPr>
            <a:spLocks noGrp="1"/>
          </p:cNvSpPr>
          <p:nvPr>
            <p:ph type="sldNum" sz="quarter" idx="12"/>
          </p:nvPr>
        </p:nvSpPr>
        <p:spPr/>
        <p:txBody>
          <a:bodyPr/>
          <a:lstStyle/>
          <a:p>
            <a:fld id="{559D3158-FBEB-4E77-A71E-6EF71F140828}" type="slidenum">
              <a:rPr lang="en-US" smtClean="0"/>
              <a:t>‹#›</a:t>
            </a:fld>
            <a:endParaRPr lang="en-US"/>
          </a:p>
        </p:txBody>
      </p:sp>
      <p:cxnSp>
        <p:nvCxnSpPr>
          <p:cNvPr id="3145730" name="Straight Connector 17"/>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46" name="Title 1"/>
          <p:cNvSpPr>
            <a:spLocks noGrp="1"/>
          </p:cNvSpPr>
          <p:nvPr>
            <p:ph type="title"/>
          </p:nvPr>
        </p:nvSpPr>
        <p:spPr/>
        <p:txBody>
          <a:bodyPr/>
          <a:lstStyle/>
          <a:p>
            <a:r>
              <a:rPr lang="en-US"/>
              <a:t>Click to edit Master title style</a:t>
            </a:r>
            <a:endParaRPr lang="en-US" dirty="0"/>
          </a:p>
        </p:txBody>
      </p:sp>
      <p:sp>
        <p:nvSpPr>
          <p:cNvPr id="1048647" name="Date Placeholder 2"/>
          <p:cNvSpPr>
            <a:spLocks noGrp="1"/>
          </p:cNvSpPr>
          <p:nvPr>
            <p:ph type="dt" sz="half" idx="10"/>
          </p:nvPr>
        </p:nvSpPr>
        <p:spPr/>
        <p:txBody>
          <a:bodyPr/>
          <a:lstStyle/>
          <a:p>
            <a:fld id="{EB5BB98A-B756-4441-A6A7-18765775294A}" type="datetimeFigureOut">
              <a:rPr lang="en-US" smtClean="0"/>
              <a:t>7/20/2023</a:t>
            </a:fld>
            <a:endParaRPr lang="en-US"/>
          </a:p>
        </p:txBody>
      </p:sp>
      <p:sp>
        <p:nvSpPr>
          <p:cNvPr id="1048648" name="Footer Placeholder 3"/>
          <p:cNvSpPr>
            <a:spLocks noGrp="1"/>
          </p:cNvSpPr>
          <p:nvPr>
            <p:ph type="ftr" sz="quarter" idx="11"/>
          </p:nvPr>
        </p:nvSpPr>
        <p:spPr/>
        <p:txBody>
          <a:bodyPr/>
          <a:lstStyle/>
          <a:p>
            <a:endParaRPr lang="en-US"/>
          </a:p>
        </p:txBody>
      </p:sp>
      <p:sp>
        <p:nvSpPr>
          <p:cNvPr id="1048649" name="Slide Number Placeholder 4"/>
          <p:cNvSpPr>
            <a:spLocks noGrp="1"/>
          </p:cNvSpPr>
          <p:nvPr>
            <p:ph type="sldNum" sz="quarter" idx="12"/>
          </p:nvPr>
        </p:nvSpPr>
        <p:spPr/>
        <p:txBody>
          <a:bodyPr/>
          <a:lstStyle/>
          <a:p>
            <a:fld id="{559D3158-FBEB-4E77-A71E-6EF71F140828}" type="slidenum">
              <a:rPr lang="en-US" smtClean="0"/>
              <a:t>‹#›</a:t>
            </a:fld>
            <a:endParaRPr lang="en-US"/>
          </a:p>
        </p:txBody>
      </p:sp>
      <p:cxnSp>
        <p:nvCxnSpPr>
          <p:cNvPr id="3145732" name="Straight Connector 13"/>
          <p:cNvCxnSpPr>
            <a:cxnSpLocks/>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77" name="Date Placeholder 1"/>
          <p:cNvSpPr>
            <a:spLocks noGrp="1"/>
          </p:cNvSpPr>
          <p:nvPr>
            <p:ph type="dt" sz="half" idx="10"/>
          </p:nvPr>
        </p:nvSpPr>
        <p:spPr/>
        <p:txBody>
          <a:bodyPr/>
          <a:lstStyle/>
          <a:p>
            <a:fld id="{EB5BB98A-B756-4441-A6A7-18765775294A}" type="datetimeFigureOut">
              <a:rPr lang="en-US" smtClean="0"/>
              <a:t>7/20/2023</a:t>
            </a:fld>
            <a:endParaRPr lang="en-US"/>
          </a:p>
        </p:txBody>
      </p:sp>
      <p:sp>
        <p:nvSpPr>
          <p:cNvPr id="1048678" name="Footer Placeholder 2"/>
          <p:cNvSpPr>
            <a:spLocks noGrp="1"/>
          </p:cNvSpPr>
          <p:nvPr>
            <p:ph type="ftr" sz="quarter" idx="11"/>
          </p:nvPr>
        </p:nvSpPr>
        <p:spPr/>
        <p:txBody>
          <a:bodyPr/>
          <a:lstStyle/>
          <a:p>
            <a:endParaRPr lang="en-US"/>
          </a:p>
        </p:txBody>
      </p:sp>
      <p:sp>
        <p:nvSpPr>
          <p:cNvPr id="1048679" name="Slide Number Placeholder 3"/>
          <p:cNvSpPr>
            <a:spLocks noGrp="1"/>
          </p:cNvSpPr>
          <p:nvPr>
            <p:ph type="sldNum" sz="quarter" idx="12"/>
          </p:nvPr>
        </p:nvSpPr>
        <p:spPr/>
        <p:txBody>
          <a:bodyPr/>
          <a:lstStyle/>
          <a:p>
            <a:fld id="{559D3158-FBEB-4E77-A71E-6EF71F1408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07"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1048708"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709"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10" name="Date Placeholder 4"/>
          <p:cNvSpPr>
            <a:spLocks noGrp="1"/>
          </p:cNvSpPr>
          <p:nvPr>
            <p:ph type="dt" sz="half" idx="10"/>
          </p:nvPr>
        </p:nvSpPr>
        <p:spPr/>
        <p:txBody>
          <a:bodyPr/>
          <a:lstStyle/>
          <a:p>
            <a:fld id="{EB5BB98A-B756-4441-A6A7-18765775294A}" type="datetimeFigureOut">
              <a:rPr lang="en-US" smtClean="0"/>
              <a:t>7/20/2023</a:t>
            </a:fld>
            <a:endParaRPr lang="en-US"/>
          </a:p>
        </p:txBody>
      </p:sp>
      <p:sp>
        <p:nvSpPr>
          <p:cNvPr id="1048711" name="Footer Placeholder 5"/>
          <p:cNvSpPr>
            <a:spLocks noGrp="1"/>
          </p:cNvSpPr>
          <p:nvPr>
            <p:ph type="ftr" sz="quarter" idx="11"/>
          </p:nvPr>
        </p:nvSpPr>
        <p:spPr/>
        <p:txBody>
          <a:bodyPr/>
          <a:lstStyle/>
          <a:p>
            <a:endParaRPr lang="en-US"/>
          </a:p>
        </p:txBody>
      </p:sp>
      <p:sp>
        <p:nvSpPr>
          <p:cNvPr id="1048712" name="Slide Number Placeholder 6"/>
          <p:cNvSpPr>
            <a:spLocks noGrp="1"/>
          </p:cNvSpPr>
          <p:nvPr>
            <p:ph type="sldNum" sz="quarter" idx="12"/>
          </p:nvPr>
        </p:nvSpPr>
        <p:spPr/>
        <p:txBody>
          <a:bodyPr/>
          <a:lstStyle/>
          <a:p>
            <a:fld id="{559D3158-FBEB-4E77-A71E-6EF71F140828}" type="slidenum">
              <a:rPr lang="en-US" smtClean="0"/>
              <a:t>‹#›</a:t>
            </a:fld>
            <a:endParaRPr lang="en-US"/>
          </a:p>
        </p:txBody>
      </p:sp>
      <p:cxnSp>
        <p:nvCxnSpPr>
          <p:cNvPr id="3145739" name="Straight Connector 15"/>
          <p:cNvCxnSpPr>
            <a:cxnSpLocks/>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60"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048661"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048662"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63" name="Date Placeholder 4"/>
          <p:cNvSpPr>
            <a:spLocks noGrp="1"/>
          </p:cNvSpPr>
          <p:nvPr>
            <p:ph type="dt" sz="half" idx="10"/>
          </p:nvPr>
        </p:nvSpPr>
        <p:spPr/>
        <p:txBody>
          <a:bodyPr/>
          <a:lstStyle/>
          <a:p>
            <a:fld id="{EB5BB98A-B756-4441-A6A7-18765775294A}" type="datetimeFigureOut">
              <a:rPr lang="en-US" smtClean="0"/>
              <a:t>7/20/2023</a:t>
            </a:fld>
            <a:endParaRPr lang="en-US"/>
          </a:p>
        </p:txBody>
      </p:sp>
      <p:sp>
        <p:nvSpPr>
          <p:cNvPr id="1048664" name="Footer Placeholder 5"/>
          <p:cNvSpPr>
            <a:spLocks noGrp="1"/>
          </p:cNvSpPr>
          <p:nvPr>
            <p:ph type="ftr" sz="quarter" idx="11"/>
          </p:nvPr>
        </p:nvSpPr>
        <p:spPr/>
        <p:txBody>
          <a:bodyPr/>
          <a:lstStyle/>
          <a:p>
            <a:endParaRPr lang="en-US"/>
          </a:p>
        </p:txBody>
      </p:sp>
      <p:sp>
        <p:nvSpPr>
          <p:cNvPr id="1048665" name="Slide Number Placeholder 6"/>
          <p:cNvSpPr>
            <a:spLocks noGrp="1"/>
          </p:cNvSpPr>
          <p:nvPr>
            <p:ph type="sldNum" sz="quarter" idx="12"/>
          </p:nvPr>
        </p:nvSpPr>
        <p:spPr/>
        <p:txBody>
          <a:bodyPr/>
          <a:lstStyle/>
          <a:p>
            <a:fld id="{559D3158-FBEB-4E77-A71E-6EF71F1408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2" name="Group 6"/>
          <p:cNvGrpSpPr/>
          <p:nvPr/>
        </p:nvGrpSpPr>
        <p:grpSpPr>
          <a:xfrm>
            <a:off x="-15736" y="0"/>
            <a:ext cx="12229962" cy="6856214"/>
            <a:chOff x="-15736" y="0"/>
            <a:chExt cx="12229962" cy="6856214"/>
          </a:xfrm>
        </p:grpSpPr>
        <p:pic>
          <p:nvPicPr>
            <p:cNvPr id="2097152" name="Picture 7" descr="HD-PanelContent.png"/>
            <p:cNvPicPr>
              <a:picLocks noChangeAspect="1"/>
            </p:cNvPicPr>
            <p:nvPr/>
          </p:nvPicPr>
          <p:blipFill>
            <a:blip r:embed="rId19"/>
            <a:stretch>
              <a:fillRect/>
            </a:stretch>
          </p:blipFill>
          <p:spPr>
            <a:xfrm>
              <a:off x="0" y="0"/>
              <a:ext cx="12188825" cy="6856214"/>
            </a:xfrm>
            <a:prstGeom prst="rect">
              <a:avLst/>
            </a:prstGeom>
          </p:spPr>
        </p:pic>
        <p:sp>
          <p:nvSpPr>
            <p:cNvPr id="1048576"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97153" name="Picture 9" descr="HDRibbonContent-UniformTrim.png"/>
            <p:cNvPicPr>
              <a:picLocks noChangeAspect="1"/>
            </p:cNvPicPr>
            <p:nvPr/>
          </p:nvPicPr>
          <p:blipFill rotWithShape="1">
            <a:blip r:embed="rId20"/>
            <a:srcRect/>
            <a:stretch>
              <a:fillRect/>
            </a:stretch>
          </p:blipFill>
          <p:spPr>
            <a:xfrm>
              <a:off x="-15736" y="3153832"/>
              <a:ext cx="777240" cy="606425"/>
            </a:xfrm>
            <a:prstGeom prst="rect">
              <a:avLst/>
            </a:prstGeom>
          </p:spPr>
        </p:pic>
        <p:pic>
          <p:nvPicPr>
            <p:cNvPr id="2097154" name="Picture 10" descr="HDRibbonContent-UniformTrim.png"/>
            <p:cNvPicPr>
              <a:picLocks noChangeAspect="1"/>
            </p:cNvPicPr>
            <p:nvPr/>
          </p:nvPicPr>
          <p:blipFill rotWithShape="1">
            <a:blip r:embed="rId20"/>
            <a:srcRect/>
            <a:stretch>
              <a:fillRect/>
            </a:stretch>
          </p:blipFill>
          <p:spPr>
            <a:xfrm>
              <a:off x="11436986" y="3153832"/>
              <a:ext cx="777240" cy="606425"/>
            </a:xfrm>
            <a:prstGeom prst="rect">
              <a:avLst/>
            </a:prstGeom>
          </p:spPr>
        </p:pic>
      </p:grpSp>
      <p:sp>
        <p:nvSpPr>
          <p:cNvPr id="1048577"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48578"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48579"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5BB98A-B756-4441-A6A7-18765775294A}" type="datetimeFigureOut">
              <a:rPr lang="en-US" smtClean="0"/>
              <a:t>7/20/2023</a:t>
            </a:fld>
            <a:endParaRPr lang="en-US"/>
          </a:p>
        </p:txBody>
      </p:sp>
      <p:sp>
        <p:nvSpPr>
          <p:cNvPr id="1048580"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1048581"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9D3158-FBEB-4E77-A71E-6EF71F1408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4102/jamba.v14i1.1088" TargetMode="External"/><Relationship Id="rId2" Type="http://schemas.openxmlformats.org/officeDocument/2006/relationships/hyperlink" Target="https://doi.org/10.3390/proceedings2191256" TargetMode="External"/><Relationship Id="rId1" Type="http://schemas.openxmlformats.org/officeDocument/2006/relationships/slideLayout" Target="../slideLayouts/slideLayout2.xml"/><Relationship Id="rId6" Type="http://schemas.openxmlformats.org/officeDocument/2006/relationships/hyperlink" Target="https://apps.who.int/iris/bitstream/handle/10665/326106/9789241516181-eng.pdf" TargetMode="External"/><Relationship Id="rId5" Type="http://schemas.openxmlformats.org/officeDocument/2006/relationships/hyperlink" Target="https://doi.org/10.4103/jehp.jehp_262_18" TargetMode="External"/><Relationship Id="rId4" Type="http://schemas.openxmlformats.org/officeDocument/2006/relationships/hyperlink" Target="https://doi.org/10.2105/ajph.2018.30489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93/geront/gnz123" TargetMode="External"/><Relationship Id="rId2" Type="http://schemas.openxmlformats.org/officeDocument/2006/relationships/hyperlink" Target="https://doi.org/10.1186/s12889-022-14552-4" TargetMode="External"/><Relationship Id="rId1" Type="http://schemas.openxmlformats.org/officeDocument/2006/relationships/slideLayout" Target="../slideLayouts/slideLayout2.xml"/><Relationship Id="rId6" Type="http://schemas.openxmlformats.org/officeDocument/2006/relationships/hyperlink" Target="https://www.ncbi.nlm.nih.gov/books/NBK526054/" TargetMode="External"/><Relationship Id="rId5" Type="http://schemas.openxmlformats.org/officeDocument/2006/relationships/hyperlink" Target="https://www.cdc.gov/globalhealth/healthprotection/ghs/ihr/index.html" TargetMode="External"/><Relationship Id="rId4" Type="http://schemas.openxmlformats.org/officeDocument/2006/relationships/hyperlink" Target="https://doi.org/10.4103/jehp.jehp_1280_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ctrTitle"/>
          </p:nvPr>
        </p:nvSpPr>
        <p:spPr>
          <a:xfrm>
            <a:off x="2692398" y="1871131"/>
            <a:ext cx="6815669" cy="1786466"/>
          </a:xfrm>
        </p:spPr>
        <p:txBody>
          <a:bodyPr/>
          <a:lstStyle/>
          <a:p>
            <a:r>
              <a:rPr lang="en-US" sz="3600" b="1" dirty="0">
                <a:latin typeface="Times New Roman" panose="02020603050405020304" pitchFamily="18" charset="0"/>
                <a:cs typeface="Times New Roman" panose="02020603050405020304" pitchFamily="18" charset="0"/>
              </a:rPr>
              <a:t>Disaster Plan With Guidelines for Implementation: Tool Kit for the Team</a:t>
            </a:r>
          </a:p>
        </p:txBody>
      </p:sp>
      <p:sp>
        <p:nvSpPr>
          <p:cNvPr id="1048589" name="Subtitle 2"/>
          <p:cNvSpPr>
            <a:spLocks noGrp="1"/>
          </p:cNvSpPr>
          <p:nvPr>
            <p:ph type="subTitle" idx="1"/>
          </p:nvPr>
        </p:nvSpPr>
        <p:spPr>
          <a:xfrm>
            <a:off x="2692398" y="3657597"/>
            <a:ext cx="6815669" cy="1681320"/>
          </a:xfrm>
        </p:spPr>
        <p:txBody>
          <a:bodyPr>
            <a:normAutofit fontScale="78214" lnSpcReduction="20000"/>
          </a:bodyPr>
          <a:lstStyle/>
          <a:p>
            <a:r>
              <a:rPr lang="en-US" dirty="0">
                <a:latin typeface="Times New Roman" panose="02020603050405020304" pitchFamily="18" charset="0"/>
                <a:cs typeface="Times New Roman" panose="02020603050405020304" pitchFamily="18" charset="0"/>
              </a:rPr>
              <a:t>Student Full Name</a:t>
            </a:r>
          </a:p>
          <a:p>
            <a:r>
              <a:rPr lang="en-US" dirty="0">
                <a:latin typeface="Times New Roman" panose="02020603050405020304" pitchFamily="18" charset="0"/>
                <a:cs typeface="Times New Roman" panose="02020603050405020304" pitchFamily="18" charset="0"/>
              </a:rPr>
              <a:t>Institution Affiliation </a:t>
            </a:r>
          </a:p>
          <a:p>
            <a:r>
              <a:rPr lang="en-US" dirty="0">
                <a:latin typeface="Times New Roman" panose="02020603050405020304" pitchFamily="18" charset="0"/>
                <a:cs typeface="Times New Roman" panose="02020603050405020304" pitchFamily="18" charset="0"/>
              </a:rPr>
              <a:t>Course Full Title</a:t>
            </a:r>
          </a:p>
          <a:p>
            <a:r>
              <a:rPr lang="en-US" dirty="0">
                <a:latin typeface="Times New Roman" panose="02020603050405020304" pitchFamily="18" charset="0"/>
                <a:cs typeface="Times New Roman" panose="02020603050405020304" pitchFamily="18" charset="0"/>
              </a:rPr>
              <a:t>Instructor Full Name</a:t>
            </a:r>
          </a:p>
          <a:p>
            <a:r>
              <a:rPr lang="en-US" dirty="0">
                <a:latin typeface="Times New Roman" panose="02020603050405020304" pitchFamily="18" charset="0"/>
                <a:cs typeface="Times New Roman" panose="02020603050405020304" pitchFamily="18" charset="0"/>
              </a:rPr>
              <a:t>Due 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References</a:t>
            </a:r>
          </a:p>
        </p:txBody>
      </p:sp>
      <p:sp>
        <p:nvSpPr>
          <p:cNvPr id="1048645" name="Content Placeholder 2"/>
          <p:cNvSpPr>
            <a:spLocks noGrp="1"/>
          </p:cNvSpPr>
          <p:nvPr>
            <p:ph idx="1"/>
          </p:nvPr>
        </p:nvSpPr>
        <p:spPr/>
        <p:txBody>
          <a:bodyPr>
            <a:normAutofit fontScale="59167" lnSpcReduction="20000"/>
          </a:bodyPr>
          <a:lstStyle/>
          <a:p>
            <a:pPr marL="0" indent="0">
              <a:buNone/>
            </a:pPr>
            <a:r>
              <a:rPr lang="en-US" dirty="0">
                <a:latin typeface="Times New Roman" panose="02020603050405020304" pitchFamily="18" charset="0"/>
                <a:cs typeface="Times New Roman" panose="02020603050405020304" pitchFamily="18" charset="0"/>
              </a:rPr>
              <a:t>Ogie, R., Rho, J. C., Clarke, R. J., &amp; Moore, A. (2018). Disaster risk communication in culturally and linguistically diverse communities: The role of technology. Proceedings, 2(19), 1256. </a:t>
            </a:r>
            <a:r>
              <a:rPr lang="en-US" dirty="0">
                <a:latin typeface="Times New Roman" panose="02020603050405020304" pitchFamily="18" charset="0"/>
                <a:cs typeface="Times New Roman" panose="02020603050405020304" pitchFamily="18" charset="0"/>
                <a:hlinkClick r:id="rId2"/>
              </a:rPr>
              <a:t>https://doi.org/10.3390/proceedings2191256</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Shah, I., Mahmood, T., Khan, S. A., Elahi, N., Shahnawaz, M., </a:t>
            </a:r>
            <a:r>
              <a:rPr lang="en-US" dirty="0" err="1">
                <a:latin typeface="Times New Roman" panose="02020603050405020304" pitchFamily="18" charset="0"/>
                <a:cs typeface="Times New Roman" panose="02020603050405020304" pitchFamily="18" charset="0"/>
              </a:rPr>
              <a:t>Dogar</a:t>
            </a:r>
            <a:r>
              <a:rPr lang="en-US" dirty="0">
                <a:latin typeface="Times New Roman" panose="02020603050405020304" pitchFamily="18" charset="0"/>
                <a:cs typeface="Times New Roman" panose="02020603050405020304" pitchFamily="18" charset="0"/>
              </a:rPr>
              <a:t>, A. A., Subhan, F., &amp; Begum, K. (2022). Inter-agency collaboration and disaster management: A case study of the 2005 earthquake disaster in Pakistan. </a:t>
            </a:r>
            <a:r>
              <a:rPr lang="en-US" dirty="0" err="1">
                <a:latin typeface="Times New Roman" panose="02020603050405020304" pitchFamily="18" charset="0"/>
                <a:cs typeface="Times New Roman" panose="02020603050405020304" pitchFamily="18" charset="0"/>
              </a:rPr>
              <a:t>Jàmbá</a:t>
            </a:r>
            <a:r>
              <a:rPr lang="en-US" dirty="0">
                <a:latin typeface="Times New Roman" panose="02020603050405020304" pitchFamily="18" charset="0"/>
                <a:cs typeface="Times New Roman" panose="02020603050405020304" pitchFamily="18" charset="0"/>
              </a:rPr>
              <a:t> Journal of Disaster Risk Studies, 14(1). </a:t>
            </a:r>
            <a:r>
              <a:rPr lang="en-US" dirty="0">
                <a:latin typeface="Times New Roman" panose="02020603050405020304" pitchFamily="18" charset="0"/>
                <a:cs typeface="Times New Roman" panose="02020603050405020304" pitchFamily="18" charset="0"/>
                <a:hlinkClick r:id="rId3"/>
              </a:rPr>
              <a:t>https://doi.org/10.4102/jamba.v14i1.1088</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Sledge, D., &amp; Thomas, H. F. (2019). From disaster response to community recovery: Nongovernmental entities, government, and public health. American Journal of Public Health, 109(3), 437–444. </a:t>
            </a:r>
            <a:r>
              <a:rPr lang="en-US" dirty="0">
                <a:latin typeface="Times New Roman" panose="02020603050405020304" pitchFamily="18" charset="0"/>
                <a:cs typeface="Times New Roman" panose="02020603050405020304" pitchFamily="18" charset="0"/>
                <a:hlinkClick r:id="rId4"/>
              </a:rPr>
              <a:t>https://doi.org/10.2105/ajph.2018.304895</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Torani, S., </a:t>
            </a:r>
            <a:r>
              <a:rPr lang="en-US" dirty="0" err="1">
                <a:latin typeface="Times New Roman" panose="02020603050405020304" pitchFamily="18" charset="0"/>
                <a:cs typeface="Times New Roman" panose="02020603050405020304" pitchFamily="18" charset="0"/>
              </a:rPr>
              <a:t>Majd</a:t>
            </a:r>
            <a:r>
              <a:rPr lang="en-US" dirty="0">
                <a:latin typeface="Times New Roman" panose="02020603050405020304" pitchFamily="18" charset="0"/>
                <a:cs typeface="Times New Roman" panose="02020603050405020304" pitchFamily="18" charset="0"/>
              </a:rPr>
              <a:t>, P. M., </a:t>
            </a:r>
            <a:r>
              <a:rPr lang="en-US" dirty="0" err="1">
                <a:latin typeface="Times New Roman" panose="02020603050405020304" pitchFamily="18" charset="0"/>
                <a:cs typeface="Times New Roman" panose="02020603050405020304" pitchFamily="18" charset="0"/>
              </a:rPr>
              <a:t>Maroufi</a:t>
            </a:r>
            <a:r>
              <a:rPr lang="en-US" dirty="0">
                <a:latin typeface="Times New Roman" panose="02020603050405020304" pitchFamily="18" charset="0"/>
                <a:cs typeface="Times New Roman" panose="02020603050405020304" pitchFamily="18" charset="0"/>
              </a:rPr>
              <a:t>, S. S., </a:t>
            </a:r>
            <a:r>
              <a:rPr lang="en-US" dirty="0" err="1">
                <a:latin typeface="Times New Roman" panose="02020603050405020304" pitchFamily="18" charset="0"/>
                <a:cs typeface="Times New Roman" panose="02020603050405020304" pitchFamily="18" charset="0"/>
              </a:rPr>
              <a:t>Dowlati</a:t>
            </a:r>
            <a:r>
              <a:rPr lang="en-US" dirty="0">
                <a:latin typeface="Times New Roman" panose="02020603050405020304" pitchFamily="18" charset="0"/>
                <a:cs typeface="Times New Roman" panose="02020603050405020304" pitchFamily="18" charset="0"/>
              </a:rPr>
              <a:t>, M., &amp; </a:t>
            </a:r>
            <a:r>
              <a:rPr lang="en-US" dirty="0" err="1">
                <a:latin typeface="Times New Roman" panose="02020603050405020304" pitchFamily="18" charset="0"/>
                <a:cs typeface="Times New Roman" panose="02020603050405020304" pitchFamily="18" charset="0"/>
              </a:rPr>
              <a:t>Sheikhi</a:t>
            </a:r>
            <a:r>
              <a:rPr lang="en-US" dirty="0">
                <a:latin typeface="Times New Roman" panose="02020603050405020304" pitchFamily="18" charset="0"/>
                <a:cs typeface="Times New Roman" panose="02020603050405020304" pitchFamily="18" charset="0"/>
              </a:rPr>
              <a:t>, R. A. (2019). The importance of education on disasters and emergencies: A review article. Journal of Education and Health Promotion, 8(85), 85. </a:t>
            </a:r>
            <a:r>
              <a:rPr lang="en-US" dirty="0">
                <a:latin typeface="Times New Roman" panose="02020603050405020304" pitchFamily="18" charset="0"/>
                <a:cs typeface="Times New Roman" panose="02020603050405020304" pitchFamily="18" charset="0"/>
                <a:hlinkClick r:id="rId5"/>
              </a:rPr>
              <a:t>https://doi.org/10.4103/jehp.jehp_262_18</a:t>
            </a: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World Health Organization. (2019). Health emergency and disaster risk management framework. </a:t>
            </a:r>
            <a:r>
              <a:rPr lang="en-US" dirty="0">
                <a:latin typeface="Times New Roman" panose="02020603050405020304" pitchFamily="18" charset="0"/>
                <a:cs typeface="Times New Roman" panose="02020603050405020304" pitchFamily="18" charset="0"/>
                <a:hlinkClick r:id="rId6"/>
              </a:rPr>
              <a:t>https://apps.who.int/iris/bitstream/handle/10665/326106/9789241516181-eng.pdf</a:t>
            </a:r>
            <a:r>
              <a:rPr lang="en-US"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8633-722D-BEC0-7F8F-6555907A8D36}"/>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Objectives/Purpose of the Presentation</a:t>
            </a:r>
          </a:p>
        </p:txBody>
      </p:sp>
      <p:sp>
        <p:nvSpPr>
          <p:cNvPr id="3" name="Content Placeholder 2">
            <a:extLst>
              <a:ext uri="{FF2B5EF4-FFF2-40B4-BE49-F238E27FC236}">
                <a16:creationId xmlns:a16="http://schemas.microsoft.com/office/drawing/2014/main" id="{05EDCB0B-1160-219D-5071-1AE73492DDF8}"/>
              </a:ext>
            </a:extLst>
          </p:cNvPr>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Assess the care coordination needs of people with diabetes during a disaster.</a:t>
            </a:r>
          </a:p>
          <a:p>
            <a:r>
              <a:rPr lang="en-US" sz="1800" dirty="0">
                <a:latin typeface="Times New Roman" panose="02020603050405020304" pitchFamily="18" charset="0"/>
                <a:cs typeface="Times New Roman" panose="02020603050405020304" pitchFamily="18" charset="0"/>
              </a:rPr>
              <a:t>Identify the key elements of a disaster preparedness tool kit </a:t>
            </a:r>
          </a:p>
          <a:p>
            <a:r>
              <a:rPr lang="en-US" sz="1800" dirty="0">
                <a:latin typeface="Times New Roman" panose="02020603050405020304" pitchFamily="18" charset="0"/>
                <a:cs typeface="Times New Roman" panose="02020603050405020304" pitchFamily="18" charset="0"/>
              </a:rPr>
              <a:t>Identify the personnel and material resources needed in an emergency</a:t>
            </a:r>
          </a:p>
          <a:p>
            <a:r>
              <a:rPr lang="en-US" sz="1800" dirty="0">
                <a:latin typeface="Times New Roman" panose="02020603050405020304" pitchFamily="18" charset="0"/>
                <a:cs typeface="Times New Roman" panose="02020603050405020304" pitchFamily="18" charset="0"/>
              </a:rPr>
              <a:t>Describe standards and best practices for safeguarding ethical, culturally-competent care in challenging circumstances.</a:t>
            </a:r>
          </a:p>
          <a:p>
            <a:r>
              <a:rPr lang="en-US" sz="1800" dirty="0">
                <a:latin typeface="Times New Roman" panose="02020603050405020304" pitchFamily="18" charset="0"/>
                <a:cs typeface="Times New Roman" panose="02020603050405020304" pitchFamily="18" charset="0"/>
              </a:rPr>
              <a:t>Analyze the interagency and interprofessional relationships</a:t>
            </a:r>
          </a:p>
          <a:p>
            <a:r>
              <a:rPr lang="en-US" sz="1800" dirty="0">
                <a:latin typeface="Times New Roman" panose="02020603050405020304" pitchFamily="18" charset="0"/>
                <a:cs typeface="Times New Roman" panose="02020603050405020304" pitchFamily="18" charset="0"/>
              </a:rPr>
              <a:t>Identify applicable local, national, or international regulatory requirements governing disaster relief.</a:t>
            </a:r>
          </a:p>
        </p:txBody>
      </p:sp>
    </p:spTree>
    <p:extLst>
      <p:ext uri="{BB962C8B-B14F-4D97-AF65-F5344CB8AC3E}">
        <p14:creationId xmlns:p14="http://schemas.microsoft.com/office/powerpoint/2010/main" val="2849442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Population Needs</a:t>
            </a:r>
          </a:p>
        </p:txBody>
      </p:sp>
      <p:sp>
        <p:nvSpPr>
          <p:cNvPr id="1048597" name="Content Placeholder 2"/>
          <p:cNvSpPr>
            <a:spLocks noGrp="1"/>
          </p:cNvSpPr>
          <p:nvPr>
            <p:ph sz="half" idx="1"/>
          </p:nvPr>
        </p:nvSpPr>
        <p:spPr>
          <a:xfrm>
            <a:off x="1295402" y="2389124"/>
            <a:ext cx="6857998" cy="3451713"/>
          </a:xfrm>
        </p:spPr>
        <p:txBody>
          <a:bodyPr>
            <a:normAutofit fontScale="94444"/>
          </a:bodyPr>
          <a:lstStyle/>
          <a:p>
            <a:r>
              <a:rPr lang="en-US" sz="1800" dirty="0">
                <a:latin typeface="Times New Roman" panose="02020603050405020304" pitchFamily="18" charset="0"/>
                <a:cs typeface="Times New Roman" panose="02020603050405020304" pitchFamily="18" charset="0"/>
              </a:rPr>
              <a:t>People with chronic diseases like diabetes are susceptible during a disaster.</a:t>
            </a:r>
          </a:p>
          <a:p>
            <a:r>
              <a:rPr lang="en-US" sz="1800" dirty="0">
                <a:latin typeface="Times New Roman" panose="02020603050405020304" pitchFamily="18" charset="0"/>
                <a:cs typeface="Times New Roman" panose="02020603050405020304" pitchFamily="18" charset="0"/>
              </a:rPr>
              <a:t>An Earthquake is can significantly affect people with diabetes by:</a:t>
            </a:r>
          </a:p>
          <a:p>
            <a:pPr lvl="1"/>
            <a:r>
              <a:rPr lang="en-US" sz="1800" dirty="0">
                <a:latin typeface="Times New Roman" panose="02020603050405020304" pitchFamily="18" charset="0"/>
                <a:cs typeface="Times New Roman" panose="02020603050405020304" pitchFamily="18" charset="0"/>
              </a:rPr>
              <a:t>Interrupting healthcare services</a:t>
            </a:r>
          </a:p>
          <a:p>
            <a:pPr lvl="1"/>
            <a:r>
              <a:rPr lang="en-US" sz="1800" dirty="0">
                <a:latin typeface="Times New Roman" panose="02020603050405020304" pitchFamily="18" charset="0"/>
                <a:cs typeface="Times New Roman" panose="02020603050405020304" pitchFamily="18" charset="0"/>
              </a:rPr>
              <a:t>Disrupting, destroying, or preventing access to health infrastructure.</a:t>
            </a:r>
          </a:p>
          <a:p>
            <a:pPr lvl="1"/>
            <a:r>
              <a:rPr lang="en-US" sz="1800" dirty="0">
                <a:latin typeface="Times New Roman" panose="02020603050405020304" pitchFamily="18" charset="0"/>
                <a:cs typeface="Times New Roman" panose="02020603050405020304" pitchFamily="18" charset="0"/>
              </a:rPr>
              <a:t>Increasing risk of death due to injuries.</a:t>
            </a:r>
          </a:p>
          <a:p>
            <a:pPr lvl="1"/>
            <a:r>
              <a:rPr lang="en-US" sz="1800" dirty="0">
                <a:latin typeface="Times New Roman" panose="02020603050405020304" pitchFamily="18" charset="0"/>
                <a:cs typeface="Times New Roman" panose="02020603050405020304" pitchFamily="18" charset="0"/>
              </a:rPr>
              <a:t>Exacerbating mental health conditions</a:t>
            </a:r>
          </a:p>
          <a:p>
            <a:pPr lvl="1"/>
            <a:r>
              <a:rPr lang="en-US" sz="1800" dirty="0">
                <a:latin typeface="Times New Roman" panose="02020603050405020304" pitchFamily="18" charset="0"/>
                <a:cs typeface="Times New Roman" panose="02020603050405020304" pitchFamily="18" charset="0"/>
              </a:rPr>
              <a:t>Destroying livelihoods and forcing relocations.</a:t>
            </a:r>
          </a:p>
          <a:p>
            <a:pPr marL="457200" lvl="1" indent="0">
              <a:buNone/>
            </a:pPr>
            <a:r>
              <a:rPr lang="en-US" sz="1800" dirty="0">
                <a:latin typeface="Times New Roman" panose="02020603050405020304" pitchFamily="18" charset="0"/>
                <a:cs typeface="Times New Roman" panose="02020603050405020304" pitchFamily="18" charset="0"/>
              </a:rPr>
              <a:t>(Andrade et al., 2020; Bell et al., 2019)</a:t>
            </a:r>
          </a:p>
        </p:txBody>
      </p:sp>
      <p:pic>
        <p:nvPicPr>
          <p:cNvPr id="2097158" name="Content Placeholder 4"/>
          <p:cNvPicPr>
            <a:picLocks noGrp="1" noChangeAspect="1"/>
          </p:cNvPicPr>
          <p:nvPr>
            <p:ph sz="half" idx="2"/>
          </p:nvPr>
        </p:nvPicPr>
        <p:blipFill>
          <a:blip r:embed="rId3"/>
          <a:stretch>
            <a:fillRect/>
          </a:stretch>
        </p:blipFill>
        <p:spPr>
          <a:xfrm>
            <a:off x="8153400" y="2418735"/>
            <a:ext cx="3374020" cy="34517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Elements of a Disaster Preparedness Project Plan</a:t>
            </a:r>
          </a:p>
        </p:txBody>
      </p:sp>
      <p:sp>
        <p:nvSpPr>
          <p:cNvPr id="1048602" name="Content Placeholder 2"/>
          <p:cNvSpPr>
            <a:spLocks noGrp="1"/>
          </p:cNvSpPr>
          <p:nvPr>
            <p:ph sz="half" idx="1"/>
          </p:nvPr>
        </p:nvSpPr>
        <p:spPr>
          <a:xfrm>
            <a:off x="1298447" y="2403987"/>
            <a:ext cx="7447345" cy="3617577"/>
          </a:xfrm>
        </p:spPr>
        <p:txBody>
          <a:bodyPr>
            <a:noAutofit/>
          </a:bodyPr>
          <a:lstStyle/>
          <a:p>
            <a:r>
              <a:rPr lang="en-US" sz="1800" dirty="0">
                <a:latin typeface="Times New Roman" panose="02020603050405020304" pitchFamily="18" charset="0"/>
                <a:cs typeface="Times New Roman" panose="02020603050405020304" pitchFamily="18" charset="0"/>
              </a:rPr>
              <a:t>Community vulnerability assessment</a:t>
            </a:r>
          </a:p>
          <a:p>
            <a:r>
              <a:rPr lang="en-US" sz="1800" dirty="0">
                <a:latin typeface="Times New Roman" panose="02020603050405020304" pitchFamily="18" charset="0"/>
                <a:cs typeface="Times New Roman" panose="02020603050405020304" pitchFamily="18" charset="0"/>
              </a:rPr>
              <a:t>Communication plan</a:t>
            </a:r>
          </a:p>
          <a:p>
            <a:r>
              <a:rPr lang="en-US" sz="1800" dirty="0">
                <a:latin typeface="Times New Roman" panose="02020603050405020304" pitchFamily="18" charset="0"/>
                <a:cs typeface="Times New Roman" panose="02020603050405020304" pitchFamily="18" charset="0"/>
              </a:rPr>
              <a:t>Evacuation plan</a:t>
            </a:r>
          </a:p>
          <a:p>
            <a:r>
              <a:rPr lang="en-US" sz="1800" dirty="0">
                <a:latin typeface="Times New Roman" panose="02020603050405020304" pitchFamily="18" charset="0"/>
                <a:cs typeface="Times New Roman" panose="02020603050405020304" pitchFamily="18" charset="0"/>
              </a:rPr>
              <a:t>Resource database</a:t>
            </a:r>
          </a:p>
          <a:p>
            <a:r>
              <a:rPr lang="en-US" sz="1800" dirty="0">
                <a:latin typeface="Times New Roman" panose="02020603050405020304" pitchFamily="18" charset="0"/>
                <a:cs typeface="Times New Roman" panose="02020603050405020304" pitchFamily="18" charset="0"/>
              </a:rPr>
              <a:t>Exercising through drills</a:t>
            </a:r>
          </a:p>
          <a:p>
            <a:r>
              <a:rPr lang="en-US" sz="1800" dirty="0">
                <a:latin typeface="Times New Roman" panose="02020603050405020304" pitchFamily="18" charset="0"/>
                <a:cs typeface="Times New Roman" panose="02020603050405020304" pitchFamily="18" charset="0"/>
              </a:rPr>
              <a:t>Community education initiatives (Torani et al., 2019)</a:t>
            </a:r>
          </a:p>
          <a:p>
            <a:r>
              <a:rPr lang="en-US" sz="1800" dirty="0">
                <a:latin typeface="Times New Roman" panose="02020603050405020304" pitchFamily="18" charset="0"/>
                <a:cs typeface="Times New Roman" panose="02020603050405020304" pitchFamily="18" charset="0"/>
              </a:rPr>
              <a:t>Emergency supplies</a:t>
            </a:r>
          </a:p>
          <a:p>
            <a:r>
              <a:rPr lang="en-US" sz="1800" dirty="0">
                <a:latin typeface="Times New Roman" panose="02020603050405020304" pitchFamily="18" charset="0"/>
                <a:cs typeface="Times New Roman" panose="02020603050405020304" pitchFamily="18" charset="0"/>
              </a:rPr>
              <a:t>Staff training</a:t>
            </a:r>
          </a:p>
          <a:p>
            <a:r>
              <a:rPr lang="en-US" sz="1800" dirty="0">
                <a:latin typeface="Times New Roman" panose="02020603050405020304" pitchFamily="18" charset="0"/>
                <a:cs typeface="Times New Roman" panose="02020603050405020304" pitchFamily="18" charset="0"/>
              </a:rPr>
              <a:t>Psychosocial support plans</a:t>
            </a:r>
          </a:p>
        </p:txBody>
      </p:sp>
      <p:pic>
        <p:nvPicPr>
          <p:cNvPr id="2097159" name="Content Placeholder 4"/>
          <p:cNvPicPr>
            <a:picLocks noGrp="1" noChangeAspect="1"/>
          </p:cNvPicPr>
          <p:nvPr>
            <p:ph sz="half" idx="2"/>
          </p:nvPr>
        </p:nvPicPr>
        <p:blipFill>
          <a:blip r:embed="rId3"/>
          <a:stretch>
            <a:fillRect/>
          </a:stretch>
        </p:blipFill>
        <p:spPr>
          <a:xfrm>
            <a:off x="8745793" y="3303639"/>
            <a:ext cx="2816941" cy="27179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4"/>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Personnel and Material Resources</a:t>
            </a:r>
          </a:p>
        </p:txBody>
      </p:sp>
      <p:sp>
        <p:nvSpPr>
          <p:cNvPr id="1048615" name="Text Placeholder 5"/>
          <p:cNvSpPr>
            <a:spLocks noGrp="1"/>
          </p:cNvSpPr>
          <p:nvPr>
            <p:ph type="body" idx="1"/>
          </p:nvPr>
        </p:nvSpPr>
        <p:spPr/>
        <p:txBody>
          <a:bodyPr/>
          <a:lstStyle/>
          <a:p>
            <a:r>
              <a:rPr lang="en-US" sz="2400" dirty="0">
                <a:latin typeface="Times New Roman" panose="02020603050405020304" pitchFamily="18" charset="0"/>
                <a:cs typeface="Times New Roman" panose="02020603050405020304" pitchFamily="18" charset="0"/>
              </a:rPr>
              <a:t>Personnel Resources</a:t>
            </a:r>
          </a:p>
        </p:txBody>
      </p:sp>
      <p:sp>
        <p:nvSpPr>
          <p:cNvPr id="1048616" name="Content Placeholder 6"/>
          <p:cNvSpPr>
            <a:spLocks noGrp="1"/>
          </p:cNvSpPr>
          <p:nvPr>
            <p:ph sz="half" idx="2"/>
          </p:nvPr>
        </p:nvSpPr>
        <p:spPr/>
        <p:txBody>
          <a:bodyPr>
            <a:normAutofit/>
          </a:bodyPr>
          <a:lstStyle/>
          <a:p>
            <a:r>
              <a:rPr lang="en-US" sz="1800" dirty="0">
                <a:latin typeface="Times New Roman" panose="02020603050405020304" pitchFamily="18" charset="0"/>
                <a:cs typeface="Times New Roman" panose="02020603050405020304" pitchFamily="18" charset="0"/>
              </a:rPr>
              <a:t>Communication specialists</a:t>
            </a:r>
          </a:p>
          <a:p>
            <a:r>
              <a:rPr lang="en-US" sz="1800" dirty="0">
                <a:latin typeface="Times New Roman" panose="02020603050405020304" pitchFamily="18" charset="0"/>
                <a:cs typeface="Times New Roman" panose="02020603050405020304" pitchFamily="18" charset="0"/>
              </a:rPr>
              <a:t>Mental healthcare professionals</a:t>
            </a:r>
          </a:p>
          <a:p>
            <a:r>
              <a:rPr lang="en-US" sz="1800" dirty="0">
                <a:latin typeface="Times New Roman" panose="02020603050405020304" pitchFamily="18" charset="0"/>
                <a:cs typeface="Times New Roman" panose="02020603050405020304" pitchFamily="18" charset="0"/>
              </a:rPr>
              <a:t>Social workers</a:t>
            </a:r>
          </a:p>
          <a:p>
            <a:r>
              <a:rPr lang="en-US" sz="1800" dirty="0">
                <a:latin typeface="Times New Roman" panose="02020603050405020304" pitchFamily="18" charset="0"/>
                <a:cs typeface="Times New Roman" panose="02020603050405020304" pitchFamily="18" charset="0"/>
              </a:rPr>
              <a:t>Healthcare professionals, including professional nurses, medical doctors, and pharmacists.</a:t>
            </a:r>
          </a:p>
          <a:p>
            <a:r>
              <a:rPr lang="en-US" sz="1800" dirty="0">
                <a:latin typeface="Times New Roman" panose="02020603050405020304" pitchFamily="18" charset="0"/>
                <a:cs typeface="Times New Roman" panose="02020603050405020304" pitchFamily="18" charset="0"/>
              </a:rPr>
              <a:t>Community health nurses</a:t>
            </a:r>
          </a:p>
        </p:txBody>
      </p:sp>
      <p:sp>
        <p:nvSpPr>
          <p:cNvPr id="1048617" name="Text Placeholder 7"/>
          <p:cNvSpPr>
            <a:spLocks noGrp="1"/>
          </p:cNvSpPr>
          <p:nvPr>
            <p:ph type="body" sz="quarter" idx="3"/>
          </p:nvPr>
        </p:nvSpPr>
        <p:spPr/>
        <p:txBody>
          <a:bodyPr/>
          <a:lstStyle/>
          <a:p>
            <a:r>
              <a:rPr lang="en-US" sz="2400" dirty="0">
                <a:latin typeface="Times New Roman" panose="02020603050405020304" pitchFamily="18" charset="0"/>
                <a:cs typeface="Times New Roman" panose="02020603050405020304" pitchFamily="18" charset="0"/>
              </a:rPr>
              <a:t>Material Resources </a:t>
            </a:r>
          </a:p>
        </p:txBody>
      </p:sp>
      <p:sp>
        <p:nvSpPr>
          <p:cNvPr id="1048618" name="Content Placeholder 8"/>
          <p:cNvSpPr>
            <a:spLocks noGrp="1"/>
          </p:cNvSpPr>
          <p:nvPr>
            <p:ph sz="quarter" idx="4"/>
          </p:nvPr>
        </p:nvSpPr>
        <p:spPr/>
        <p:txBody>
          <a:bodyPr>
            <a:normAutofit/>
          </a:bodyPr>
          <a:lstStyle/>
          <a:p>
            <a:r>
              <a:rPr lang="en-US" sz="1800" dirty="0">
                <a:latin typeface="Times New Roman" panose="02020603050405020304" pitchFamily="18" charset="0"/>
                <a:cs typeface="Times New Roman" panose="02020603050405020304" pitchFamily="18" charset="0"/>
              </a:rPr>
              <a:t>Emergency medical equipment and supplies</a:t>
            </a:r>
          </a:p>
          <a:p>
            <a:r>
              <a:rPr lang="en-US" sz="1800" dirty="0">
                <a:latin typeface="Times New Roman" panose="02020603050405020304" pitchFamily="18" charset="0"/>
                <a:cs typeface="Times New Roman" panose="02020603050405020304" pitchFamily="18" charset="0"/>
              </a:rPr>
              <a:t>Food supplies</a:t>
            </a:r>
          </a:p>
          <a:p>
            <a:r>
              <a:rPr lang="en-US" sz="1800" dirty="0">
                <a:latin typeface="Times New Roman" panose="02020603050405020304" pitchFamily="18" charset="0"/>
                <a:cs typeface="Times New Roman" panose="02020603050405020304" pitchFamily="18" charset="0"/>
              </a:rPr>
              <a:t>Adequate space and facilities </a:t>
            </a:r>
          </a:p>
          <a:p>
            <a:r>
              <a:rPr lang="en-US" sz="1800" dirty="0">
                <a:latin typeface="Times New Roman" panose="02020603050405020304" pitchFamily="18" charset="0"/>
                <a:cs typeface="Times New Roman" panose="02020603050405020304" pitchFamily="18" charset="0"/>
              </a:rPr>
              <a:t>Assistive technologies</a:t>
            </a:r>
          </a:p>
          <a:p>
            <a:pPr marL="0" indent="0">
              <a:buNone/>
            </a:pPr>
            <a:r>
              <a:rPr lang="en-US" sz="1800" dirty="0">
                <a:latin typeface="Times New Roman" panose="02020603050405020304" pitchFamily="18" charset="0"/>
                <a:cs typeface="Times New Roman" panose="02020603050405020304" pitchFamily="18" charset="0"/>
              </a:rPr>
              <a:t>(Andrade et al., 2022)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Title 6"/>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Standards and Best Practice Methods</a:t>
            </a:r>
          </a:p>
        </p:txBody>
      </p:sp>
      <p:sp>
        <p:nvSpPr>
          <p:cNvPr id="1048628" name="Content Placeholder 7"/>
          <p:cNvSpPr>
            <a:spLocks noGrp="1"/>
          </p:cNvSpPr>
          <p:nvPr>
            <p:ph idx="1"/>
          </p:nvPr>
        </p:nvSpPr>
        <p:spPr/>
        <p:txBody>
          <a:bodyPr>
            <a:normAutofit fontScale="94444" lnSpcReduction="10000"/>
          </a:bodyPr>
          <a:lstStyle/>
          <a:p>
            <a:r>
              <a:rPr lang="en-US" sz="1800" dirty="0">
                <a:latin typeface="Times New Roman" panose="02020603050405020304" pitchFamily="18" charset="0"/>
                <a:cs typeface="Times New Roman" panose="02020603050405020304" pitchFamily="18" charset="0"/>
              </a:rPr>
              <a:t>The American Nursing Association (ANA) standards can inform practices during a disaster.</a:t>
            </a:r>
          </a:p>
          <a:p>
            <a:r>
              <a:rPr lang="en-US" sz="1800" dirty="0">
                <a:latin typeface="Times New Roman" panose="02020603050405020304" pitchFamily="18" charset="0"/>
                <a:cs typeface="Times New Roman" panose="02020603050405020304" pitchFamily="18" charset="0"/>
              </a:rPr>
              <a:t>These standards require nurses to:</a:t>
            </a:r>
          </a:p>
          <a:p>
            <a:pPr lvl="1"/>
            <a:r>
              <a:rPr lang="en-US" sz="1800" dirty="0">
                <a:latin typeface="Times New Roman" panose="02020603050405020304" pitchFamily="18" charset="0"/>
                <a:cs typeface="Times New Roman" panose="02020603050405020304" pitchFamily="18" charset="0"/>
              </a:rPr>
              <a:t>Show compassion and respect to inherent dignity</a:t>
            </a:r>
          </a:p>
          <a:p>
            <a:pPr lvl="1"/>
            <a:r>
              <a:rPr lang="en-US" sz="1800" dirty="0">
                <a:latin typeface="Times New Roman" panose="02020603050405020304" pitchFamily="18" charset="0"/>
                <a:cs typeface="Times New Roman" panose="02020603050405020304" pitchFamily="18" charset="0"/>
              </a:rPr>
              <a:t>Work collaboratively with other healthcare professionals, patients, and communities.</a:t>
            </a:r>
          </a:p>
          <a:p>
            <a:pPr lvl="1"/>
            <a:r>
              <a:rPr lang="en-US" sz="1800" dirty="0">
                <a:latin typeface="Times New Roman" panose="02020603050405020304" pitchFamily="18" charset="0"/>
                <a:cs typeface="Times New Roman" panose="02020603050405020304" pitchFamily="18" charset="0"/>
              </a:rPr>
              <a:t>Advocate for population health</a:t>
            </a:r>
          </a:p>
          <a:p>
            <a:pPr lvl="1"/>
            <a:r>
              <a:rPr lang="en-US" sz="1800" dirty="0">
                <a:latin typeface="Times New Roman" panose="02020603050405020304" pitchFamily="18" charset="0"/>
                <a:cs typeface="Times New Roman" panose="02020603050405020304" pitchFamily="18" charset="0"/>
              </a:rPr>
              <a:t>Integrate the principle of social justice in health and health policies.</a:t>
            </a:r>
          </a:p>
          <a:p>
            <a:pPr lvl="1">
              <a:buFont typeface="Wingdings" panose="05000000000000000000" pitchFamily="2" charset="2"/>
              <a:buChar char="v"/>
            </a:pPr>
            <a:r>
              <a:rPr lang="en-US" sz="1800" dirty="0">
                <a:latin typeface="Times New Roman" panose="02020603050405020304" pitchFamily="18" charset="0"/>
                <a:cs typeface="Times New Roman" panose="02020603050405020304" pitchFamily="18" charset="0"/>
              </a:rPr>
              <a:t>Providing culturally responsive and linguistically appropriate services during a disaster is essential to the realization of these standards.</a:t>
            </a:r>
          </a:p>
          <a:p>
            <a:pPr marL="457200" lvl="1" indent="0">
              <a:buNone/>
            </a:pPr>
            <a:r>
              <a:rPr lang="en-US" sz="1800" dirty="0">
                <a:latin typeface="Times New Roman" panose="02020603050405020304" pitchFamily="18" charset="0"/>
                <a:cs typeface="Times New Roman" panose="02020603050405020304" pitchFamily="18" charset="0"/>
              </a:rPr>
              <a:t>(Haddad &amp; Geiger, 2022; Ogie et al., 2018)</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Interagency &amp; Inter-professional Relationships</a:t>
            </a:r>
          </a:p>
        </p:txBody>
      </p:sp>
      <p:sp>
        <p:nvSpPr>
          <p:cNvPr id="1048633" name="Content Placeholder 2"/>
          <p:cNvSpPr>
            <a:spLocks noGrp="1"/>
          </p:cNvSpPr>
          <p:nvPr>
            <p:ph idx="1"/>
          </p:nvPr>
        </p:nvSpPr>
        <p:spPr/>
        <p:txBody>
          <a:bodyPr>
            <a:normAutofit/>
          </a:bodyPr>
          <a:lstStyle/>
          <a:p>
            <a:r>
              <a:rPr lang="en-US" sz="1800" dirty="0">
                <a:latin typeface="Times New Roman" panose="02020603050405020304" pitchFamily="18" charset="0"/>
                <a:cs typeface="Times New Roman" panose="02020603050405020304" pitchFamily="18" charset="0"/>
              </a:rPr>
              <a:t>Disaster preparedness is a multiagency endeavor.</a:t>
            </a:r>
          </a:p>
          <a:p>
            <a:r>
              <a:rPr lang="en-US" sz="1800" dirty="0">
                <a:latin typeface="Times New Roman" panose="02020603050405020304" pitchFamily="18" charset="0"/>
                <a:cs typeface="Times New Roman" panose="02020603050405020304" pitchFamily="18" charset="0"/>
              </a:rPr>
              <a:t>Agencies and professionals collaborate to provide relief to victims and rehabilitate them. </a:t>
            </a:r>
          </a:p>
          <a:p>
            <a:r>
              <a:rPr lang="en-US" sz="1800" dirty="0">
                <a:latin typeface="Times New Roman" panose="02020603050405020304" pitchFamily="18" charset="0"/>
                <a:cs typeface="Times New Roman" panose="02020603050405020304" pitchFamily="18" charset="0"/>
              </a:rPr>
              <a:t>A comprehensive disaster preparedness plan should entail collaboration between:</a:t>
            </a:r>
          </a:p>
          <a:p>
            <a:pPr lvl="1"/>
            <a:r>
              <a:rPr lang="en-US" sz="1800" dirty="0">
                <a:latin typeface="Times New Roman" panose="02020603050405020304" pitchFamily="18" charset="0"/>
                <a:cs typeface="Times New Roman" panose="02020603050405020304" pitchFamily="18" charset="0"/>
              </a:rPr>
              <a:t>Healthcare professionals (professional groups)</a:t>
            </a:r>
          </a:p>
          <a:p>
            <a:pPr lvl="1"/>
            <a:r>
              <a:rPr lang="en-US" sz="1800" dirty="0">
                <a:latin typeface="Times New Roman" panose="02020603050405020304" pitchFamily="18" charset="0"/>
                <a:cs typeface="Times New Roman" panose="02020603050405020304" pitchFamily="18" charset="0"/>
              </a:rPr>
              <a:t>Emergency Medical Services (EMS)</a:t>
            </a:r>
          </a:p>
          <a:p>
            <a:pPr lvl="1"/>
            <a:r>
              <a:rPr lang="en-US" sz="1800" dirty="0">
                <a:latin typeface="Times New Roman" panose="02020603050405020304" pitchFamily="18" charset="0"/>
                <a:cs typeface="Times New Roman" panose="02020603050405020304" pitchFamily="18" charset="0"/>
              </a:rPr>
              <a:t>Federal Emergency Management Agency (FEMA)</a:t>
            </a:r>
          </a:p>
          <a:p>
            <a:pPr lvl="1"/>
            <a:r>
              <a:rPr lang="en-US" sz="1800" dirty="0">
                <a:latin typeface="Times New Roman" panose="02020603050405020304" pitchFamily="18" charset="0"/>
                <a:cs typeface="Times New Roman" panose="02020603050405020304" pitchFamily="18" charset="0"/>
              </a:rPr>
              <a:t>Community members and local authorities</a:t>
            </a:r>
          </a:p>
          <a:p>
            <a:pPr marL="457200" lvl="1" indent="0">
              <a:buNone/>
            </a:pPr>
            <a:r>
              <a:rPr lang="en-US" sz="1800" dirty="0">
                <a:latin typeface="Times New Roman" panose="02020603050405020304" pitchFamily="18" charset="0"/>
                <a:cs typeface="Times New Roman" panose="02020603050405020304" pitchFamily="18" charset="0"/>
              </a:rPr>
              <a:t>(Shah et al., 2022; Beyramijam et al., 2021)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7" name="Title 1"/>
          <p:cNvSpPr>
            <a:spLocks noGrp="1"/>
          </p:cNvSpPr>
          <p:nvPr>
            <p:ph type="title"/>
          </p:nvPr>
        </p:nvSpPr>
        <p:spPr/>
        <p:txBody>
          <a:bodyPr>
            <a:noAutofit/>
          </a:bodyPr>
          <a:lstStyle/>
          <a:p>
            <a:r>
              <a:rPr lang="en-US" sz="3600" b="1" dirty="0">
                <a:latin typeface="Times New Roman" panose="02020603050405020304" pitchFamily="18" charset="0"/>
                <a:ea typeface="Calibri" panose="020F0502020204030204" pitchFamily="34" charset="0"/>
                <a:cs typeface="Times New Roman" panose="02020603050405020304" pitchFamily="18" charset="0"/>
              </a:rPr>
              <a:t>L</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ocal, National, or International </a:t>
            </a:r>
            <a:r>
              <a:rPr lang="en-US" sz="3600" b="1" dirty="0">
                <a:latin typeface="Times New Roman" panose="02020603050405020304" pitchFamily="18" charset="0"/>
                <a:ea typeface="Calibri" panose="020F0502020204030204" pitchFamily="34" charset="0"/>
                <a:cs typeface="Times New Roman" panose="02020603050405020304" pitchFamily="18" charset="0"/>
              </a:rPr>
              <a:t>R</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egulatory </a:t>
            </a:r>
            <a:r>
              <a:rPr lang="en-US" sz="3600" b="1" dirty="0">
                <a:latin typeface="Times New Roman" panose="02020603050405020304" pitchFamily="18" charset="0"/>
                <a:ea typeface="Calibri" panose="020F0502020204030204" pitchFamily="34" charset="0"/>
                <a:cs typeface="Times New Roman" panose="02020603050405020304" pitchFamily="18" charset="0"/>
              </a:rPr>
              <a:t>R</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equirements </a:t>
            </a:r>
            <a:r>
              <a:rPr lang="en-US" sz="3600" b="1" dirty="0">
                <a:latin typeface="Times New Roman" panose="02020603050405020304" pitchFamily="18" charset="0"/>
                <a:ea typeface="Calibri" panose="020F0502020204030204" pitchFamily="34" charset="0"/>
                <a:cs typeface="Times New Roman" panose="02020603050405020304" pitchFamily="18" charset="0"/>
              </a:rPr>
              <a:t>G</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overning </a:t>
            </a:r>
            <a:r>
              <a:rPr lang="en-US" sz="3600" b="1" dirty="0">
                <a:latin typeface="Times New Roman" panose="02020603050405020304" pitchFamily="18" charset="0"/>
                <a:ea typeface="Calibri" panose="020F0502020204030204" pitchFamily="34" charset="0"/>
                <a:cs typeface="Times New Roman" panose="02020603050405020304" pitchFamily="18" charset="0"/>
              </a:rPr>
              <a:t>D</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isaster </a:t>
            </a:r>
            <a:r>
              <a:rPr lang="en-US" sz="3600" b="1" dirty="0">
                <a:latin typeface="Times New Roman" panose="02020603050405020304" pitchFamily="18" charset="0"/>
                <a:ea typeface="Calibri" panose="020F0502020204030204" pitchFamily="34" charset="0"/>
                <a:cs typeface="Times New Roman" panose="02020603050405020304" pitchFamily="18" charset="0"/>
              </a:rPr>
              <a:t>R</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elief</a:t>
            </a:r>
            <a:endParaRPr lang="en-US" sz="3600" b="1" dirty="0">
              <a:latin typeface="Times New Roman" panose="02020603050405020304" pitchFamily="18" charset="0"/>
              <a:cs typeface="Times New Roman" panose="02020603050405020304" pitchFamily="18" charset="0"/>
            </a:endParaRPr>
          </a:p>
        </p:txBody>
      </p:sp>
      <p:sp>
        <p:nvSpPr>
          <p:cNvPr id="1048638" name="Content Placeholder 2"/>
          <p:cNvSpPr>
            <a:spLocks noGrp="1"/>
          </p:cNvSpPr>
          <p:nvPr>
            <p:ph idx="1"/>
          </p:nvPr>
        </p:nvSpPr>
        <p:spPr>
          <a:xfrm>
            <a:off x="1295401" y="2556932"/>
            <a:ext cx="9601196" cy="3548900"/>
          </a:xfrm>
        </p:spPr>
        <p:txBody>
          <a:bodyPr>
            <a:normAutofit fontScale="92500" lnSpcReduction="10000"/>
          </a:bodyPr>
          <a:lstStyle/>
          <a:p>
            <a:r>
              <a:rPr lang="en-US" sz="1800" dirty="0">
                <a:latin typeface="Times New Roman" panose="02020603050405020304" pitchFamily="18" charset="0"/>
                <a:cs typeface="Times New Roman" panose="02020603050405020304" pitchFamily="18" charset="0"/>
              </a:rPr>
              <a:t>Various regulations govern disaster relief activities.</a:t>
            </a:r>
          </a:p>
          <a:p>
            <a:r>
              <a:rPr lang="en-US" sz="1800" dirty="0">
                <a:latin typeface="Times New Roman" panose="02020603050405020304" pitchFamily="18" charset="0"/>
                <a:cs typeface="Times New Roman" panose="02020603050405020304" pitchFamily="18" charset="0"/>
              </a:rPr>
              <a:t>The World Health Organization (WHO) provides a framework for Health Emergency and Disaster Risk Management.</a:t>
            </a:r>
          </a:p>
          <a:p>
            <a:r>
              <a:rPr lang="en-US" sz="1800" dirty="0">
                <a:latin typeface="Times New Roman" panose="02020603050405020304" pitchFamily="18" charset="0"/>
                <a:cs typeface="Times New Roman" panose="02020603050405020304" pitchFamily="18" charset="0"/>
              </a:rPr>
              <a:t>The Federal Emergency Management Agency (FEMA) coordinates emergency preparedness and response activities in the United States.</a:t>
            </a:r>
          </a:p>
          <a:p>
            <a:r>
              <a:rPr lang="en-US" sz="1800" dirty="0">
                <a:latin typeface="Times New Roman" panose="02020603050405020304" pitchFamily="18" charset="0"/>
                <a:cs typeface="Times New Roman" panose="02020603050405020304" pitchFamily="18" charset="0"/>
              </a:rPr>
              <a:t>The international health regulations (IHR) establish rules for countries to follow during disasters like disease outbreaks.</a:t>
            </a:r>
          </a:p>
          <a:p>
            <a:r>
              <a:rPr lang="en-US" sz="1800" dirty="0">
                <a:latin typeface="Times New Roman" panose="02020603050405020304" pitchFamily="18" charset="0"/>
                <a:cs typeface="Times New Roman" panose="02020603050405020304" pitchFamily="18" charset="0"/>
              </a:rPr>
              <a:t>The Americans with Disabilities Act (ADA) requires policymakers to adopt non-discriminatory strategies when responding to disasters.</a:t>
            </a:r>
          </a:p>
          <a:p>
            <a:r>
              <a:rPr lang="en-US" sz="1800" dirty="0">
                <a:latin typeface="Times New Roman" panose="02020603050405020304" pitchFamily="18" charset="0"/>
                <a:cs typeface="Times New Roman" panose="02020603050405020304" pitchFamily="18" charset="0"/>
              </a:rPr>
              <a:t>(World Health Organization, 2019; Sledge &amp; Thomas, 2019; Centers for Disease Control and Prevention, 2019)</a:t>
            </a:r>
          </a:p>
          <a:p>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References</a:t>
            </a:r>
          </a:p>
        </p:txBody>
      </p:sp>
      <p:sp>
        <p:nvSpPr>
          <p:cNvPr id="1048643" name="Content Placeholder 2"/>
          <p:cNvSpPr>
            <a:spLocks noGrp="1"/>
          </p:cNvSpPr>
          <p:nvPr>
            <p:ph idx="1"/>
          </p:nvPr>
        </p:nvSpPr>
        <p:spPr>
          <a:xfrm>
            <a:off x="1295401" y="2556932"/>
            <a:ext cx="9601196" cy="3318936"/>
          </a:xfrm>
        </p:spPr>
        <p:txBody>
          <a:bodyPr>
            <a:noAutofit/>
          </a:bodyPr>
          <a:lstStyle/>
          <a:p>
            <a:pPr marL="0" indent="0">
              <a:buNone/>
            </a:pPr>
            <a:r>
              <a:rPr lang="en-US" sz="1400" dirty="0">
                <a:latin typeface="Times New Roman" panose="02020603050405020304" pitchFamily="18" charset="0"/>
                <a:cs typeface="Times New Roman" panose="02020603050405020304" pitchFamily="18" charset="0"/>
              </a:rPr>
              <a:t>Andrade, E. L., Cordova, A., </a:t>
            </a:r>
            <a:r>
              <a:rPr lang="en-US" sz="1400" dirty="0" err="1">
                <a:latin typeface="Times New Roman" panose="02020603050405020304" pitchFamily="18" charset="0"/>
                <a:cs typeface="Times New Roman" panose="02020603050405020304" pitchFamily="18" charset="0"/>
              </a:rPr>
              <a:t>Schagen</a:t>
            </a:r>
            <a:r>
              <a:rPr lang="en-US" sz="1400" dirty="0">
                <a:latin typeface="Times New Roman" panose="02020603050405020304" pitchFamily="18" charset="0"/>
                <a:cs typeface="Times New Roman" panose="02020603050405020304" pitchFamily="18" charset="0"/>
              </a:rPr>
              <a:t>, C. R., Jula, M., Rodriguez-Diaz, C. E., Rivera, M. I., &amp; Santos-</a:t>
            </a:r>
            <a:r>
              <a:rPr lang="en-US" sz="1400" dirty="0" err="1">
                <a:latin typeface="Times New Roman" panose="02020603050405020304" pitchFamily="18" charset="0"/>
                <a:cs typeface="Times New Roman" panose="02020603050405020304" pitchFamily="18" charset="0"/>
              </a:rPr>
              <a:t>Burgoa</a:t>
            </a:r>
            <a:r>
              <a:rPr lang="en-US" sz="1400" dirty="0">
                <a:latin typeface="Times New Roman" panose="02020603050405020304" pitchFamily="18" charset="0"/>
                <a:cs typeface="Times New Roman" panose="02020603050405020304" pitchFamily="18" charset="0"/>
              </a:rPr>
              <a:t>, C. (2022). The impact of Hurricane Maria on individuals living with non-communicable disease in Puerto Rico: The experience of 10 communities. BMC Public Health, 22(1). </a:t>
            </a:r>
            <a:r>
              <a:rPr lang="en-US" sz="1400" dirty="0">
                <a:latin typeface="Times New Roman" panose="02020603050405020304" pitchFamily="18" charset="0"/>
                <a:cs typeface="Times New Roman" panose="02020603050405020304" pitchFamily="18" charset="0"/>
                <a:hlinkClick r:id="rId2"/>
              </a:rPr>
              <a:t>https://doi.org/10.1186/s12889-022-14552-4</a:t>
            </a:r>
            <a:r>
              <a:rPr lang="en-US" sz="1400" dirty="0">
                <a:latin typeface="Times New Roman" panose="02020603050405020304" pitchFamily="18" charset="0"/>
                <a:cs typeface="Times New Roman" panose="02020603050405020304" pitchFamily="18" charset="0"/>
              </a:rPr>
              <a:t> </a:t>
            </a:r>
          </a:p>
          <a:p>
            <a:pPr marL="0" indent="0">
              <a:buNone/>
            </a:pPr>
            <a:r>
              <a:rPr lang="en-US" sz="1400" dirty="0">
                <a:latin typeface="Times New Roman" panose="02020603050405020304" pitchFamily="18" charset="0"/>
                <a:cs typeface="Times New Roman" panose="02020603050405020304" pitchFamily="18" charset="0"/>
              </a:rPr>
              <a:t>Bell, S. A., Horowitz, J., &amp; </a:t>
            </a:r>
            <a:r>
              <a:rPr lang="en-US" sz="1400" dirty="0" err="1">
                <a:latin typeface="Times New Roman" panose="02020603050405020304" pitchFamily="18" charset="0"/>
                <a:cs typeface="Times New Roman" panose="02020603050405020304" pitchFamily="18" charset="0"/>
              </a:rPr>
              <a:t>Iwashyna</a:t>
            </a:r>
            <a:r>
              <a:rPr lang="en-US" sz="1400" dirty="0">
                <a:latin typeface="Times New Roman" panose="02020603050405020304" pitchFamily="18" charset="0"/>
                <a:cs typeface="Times New Roman" panose="02020603050405020304" pitchFamily="18" charset="0"/>
              </a:rPr>
              <a:t>, T. J. (2019). Health outcomes after disaster for older adults with chronic disease: A systematic review. The Gerontologist, 60(7), e535–e547. </a:t>
            </a:r>
            <a:r>
              <a:rPr lang="en-US" sz="1400" dirty="0">
                <a:latin typeface="Times New Roman" panose="02020603050405020304" pitchFamily="18" charset="0"/>
                <a:cs typeface="Times New Roman" panose="02020603050405020304" pitchFamily="18" charset="0"/>
                <a:hlinkClick r:id="rId3"/>
              </a:rPr>
              <a:t>https://doi.org/10.1093/geront/gnz123</a:t>
            </a:r>
            <a:r>
              <a:rPr lang="en-US" sz="1400" dirty="0">
                <a:latin typeface="Times New Roman" panose="02020603050405020304" pitchFamily="18" charset="0"/>
                <a:cs typeface="Times New Roman" panose="02020603050405020304" pitchFamily="18" charset="0"/>
              </a:rPr>
              <a:t> </a:t>
            </a:r>
          </a:p>
          <a:p>
            <a:pPr marL="0" indent="0">
              <a:buNone/>
            </a:pPr>
            <a:r>
              <a:rPr lang="en-US" sz="1400" dirty="0">
                <a:latin typeface="Times New Roman" panose="02020603050405020304" pitchFamily="18" charset="0"/>
                <a:cs typeface="Times New Roman" panose="02020603050405020304" pitchFamily="18" charset="0"/>
              </a:rPr>
              <a:t>Beyramijam, M., </a:t>
            </a:r>
            <a:r>
              <a:rPr lang="en-US" sz="1400" dirty="0" err="1">
                <a:latin typeface="Times New Roman" panose="02020603050405020304" pitchFamily="18" charset="0"/>
                <a:cs typeface="Times New Roman" panose="02020603050405020304" pitchFamily="18" charset="0"/>
              </a:rPr>
              <a:t>Farrokhi</a:t>
            </a:r>
            <a:r>
              <a:rPr lang="en-US" sz="1400" dirty="0">
                <a:latin typeface="Times New Roman" panose="02020603050405020304" pitchFamily="18" charset="0"/>
                <a:cs typeface="Times New Roman" panose="02020603050405020304" pitchFamily="18" charset="0"/>
              </a:rPr>
              <a:t>, M., </a:t>
            </a:r>
            <a:r>
              <a:rPr lang="en-US" sz="1400" dirty="0" err="1">
                <a:latin typeface="Times New Roman" panose="02020603050405020304" pitchFamily="18" charset="0"/>
                <a:cs typeface="Times New Roman" panose="02020603050405020304" pitchFamily="18" charset="0"/>
              </a:rPr>
              <a:t>Ebadi</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Masoumi</a:t>
            </a:r>
            <a:r>
              <a:rPr lang="en-US" sz="1400" dirty="0">
                <a:latin typeface="Times New Roman" panose="02020603050405020304" pitchFamily="18" charset="0"/>
                <a:cs typeface="Times New Roman" panose="02020603050405020304" pitchFamily="18" charset="0"/>
              </a:rPr>
              <a:t>, G., &amp; </a:t>
            </a:r>
            <a:r>
              <a:rPr lang="en-US" sz="1400" dirty="0" err="1">
                <a:latin typeface="Times New Roman" panose="02020603050405020304" pitchFamily="18" charset="0"/>
                <a:cs typeface="Times New Roman" panose="02020603050405020304" pitchFamily="18" charset="0"/>
              </a:rPr>
              <a:t>Khankeh</a:t>
            </a:r>
            <a:r>
              <a:rPr lang="en-US" sz="1400" dirty="0">
                <a:latin typeface="Times New Roman" panose="02020603050405020304" pitchFamily="18" charset="0"/>
                <a:cs typeface="Times New Roman" panose="02020603050405020304" pitchFamily="18" charset="0"/>
              </a:rPr>
              <a:t>, H. R. (2021). Disaster preparedness in emergency medical service agencies: A systematic review. Journal of Education and Health Promotion, 10, 258. </a:t>
            </a:r>
            <a:r>
              <a:rPr lang="en-US" sz="1400" dirty="0">
                <a:latin typeface="Times New Roman" panose="02020603050405020304" pitchFamily="18" charset="0"/>
                <a:cs typeface="Times New Roman" panose="02020603050405020304" pitchFamily="18" charset="0"/>
                <a:hlinkClick r:id="rId4"/>
              </a:rPr>
              <a:t>https://doi.org/10.4103/jehp.jehp_1280_20</a:t>
            </a:r>
            <a:r>
              <a:rPr lang="en-US" sz="1400" dirty="0">
                <a:latin typeface="Times New Roman" panose="02020603050405020304" pitchFamily="18" charset="0"/>
                <a:cs typeface="Times New Roman" panose="02020603050405020304" pitchFamily="18" charset="0"/>
              </a:rPr>
              <a:t> </a:t>
            </a:r>
          </a:p>
          <a:p>
            <a:pPr marL="0" indent="0">
              <a:buNone/>
            </a:pPr>
            <a:r>
              <a:rPr lang="en-US" sz="1400" dirty="0">
                <a:latin typeface="Times New Roman" panose="02020603050405020304" pitchFamily="18" charset="0"/>
                <a:cs typeface="Times New Roman" panose="02020603050405020304" pitchFamily="18" charset="0"/>
              </a:rPr>
              <a:t>Centers for Disease Control and Prevention. (2019). International health regulations (IHR) . </a:t>
            </a:r>
            <a:r>
              <a:rPr lang="en-US" sz="1400" dirty="0">
                <a:latin typeface="Times New Roman" panose="02020603050405020304" pitchFamily="18" charset="0"/>
                <a:cs typeface="Times New Roman" panose="02020603050405020304" pitchFamily="18" charset="0"/>
                <a:hlinkClick r:id="rId5"/>
              </a:rPr>
              <a:t>https://www.cdc.gov/globalhealth/healthprotection/ghs/ihr/index.html</a:t>
            </a:r>
            <a:r>
              <a:rPr lang="en-US" sz="1400" dirty="0">
                <a:latin typeface="Times New Roman" panose="02020603050405020304" pitchFamily="18" charset="0"/>
                <a:cs typeface="Times New Roman" panose="02020603050405020304" pitchFamily="18" charset="0"/>
              </a:rPr>
              <a:t> </a:t>
            </a:r>
          </a:p>
          <a:p>
            <a:pPr marL="0" indent="0">
              <a:buNone/>
            </a:pPr>
            <a:r>
              <a:rPr lang="en-US" sz="1400" dirty="0">
                <a:latin typeface="Times New Roman" panose="02020603050405020304" pitchFamily="18" charset="0"/>
                <a:cs typeface="Times New Roman" panose="02020603050405020304" pitchFamily="18" charset="0"/>
              </a:rPr>
              <a:t>Haddad, L. M., &amp; Geiger, R. A. (2022, August 22). Nursing ethical considerations. </a:t>
            </a:r>
            <a:r>
              <a:rPr lang="en-US" sz="1400" dirty="0">
                <a:latin typeface="Times New Roman" panose="02020603050405020304" pitchFamily="18" charset="0"/>
                <a:cs typeface="Times New Roman" panose="02020603050405020304" pitchFamily="18" charset="0"/>
                <a:hlinkClick r:id="rId6"/>
              </a:rPr>
              <a:t>https://www.ncbi.nlm.nih.gov/books/NBK526054/</a:t>
            </a:r>
            <a:r>
              <a:rPr lang="en-US" sz="1400" dirty="0">
                <a:latin typeface="Times New Roman" panose="02020603050405020304" pitchFamily="18" charset="0"/>
                <a:cs typeface="Times New Roman" panose="02020603050405020304" pitchFamily="18" charset="0"/>
              </a:rPr>
              <a:t>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2466</Words>
  <Application>Microsoft Office PowerPoint</Application>
  <PresentationFormat>Widescreen</PresentationFormat>
  <Paragraphs>95</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Garamond</vt:lpstr>
      <vt:lpstr>Times New Roman</vt:lpstr>
      <vt:lpstr>Wingdings</vt:lpstr>
      <vt:lpstr>Organic</vt:lpstr>
      <vt:lpstr>Disaster Plan With Guidelines for Implementation: Tool Kit for the Team</vt:lpstr>
      <vt:lpstr>Objectives/Purpose of the Presentation</vt:lpstr>
      <vt:lpstr>Population Needs</vt:lpstr>
      <vt:lpstr>Elements of a Disaster Preparedness Project Plan</vt:lpstr>
      <vt:lpstr>Personnel and Material Resources</vt:lpstr>
      <vt:lpstr>Standards and Best Practice Methods</vt:lpstr>
      <vt:lpstr>Interagency &amp; Inter-professional Relationships</vt:lpstr>
      <vt:lpstr>Local, National, or International Regulatory Requirements Governing Disaster Relief</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2023-06-25T22:02:53Z</dcterms:created>
  <dcterms:modified xsi:type="dcterms:W3CDTF">2023-07-20T18:31:08Z</dcterms:modified>
</cp:coreProperties>
</file>